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10" r:id="rId2"/>
  </p:sldMasterIdLst>
  <p:notesMasterIdLst>
    <p:notesMasterId r:id="rId22"/>
  </p:notesMasterIdLst>
  <p:sldIdLst>
    <p:sldId id="256" r:id="rId3"/>
    <p:sldId id="259" r:id="rId4"/>
    <p:sldId id="283"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84" r:id="rId21"/>
  </p:sldIdLst>
  <p:sldSz cx="6858000" cy="9906000" type="A4"/>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3FAAE-8066-4A83-99AB-D3A8F45D9E65}" v="32" dt="2026-05-24T06:21:06.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81" d="100"/>
          <a:sy n="81" d="100"/>
        </p:scale>
        <p:origin x="32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1119D91-8278-4EB4-B71E-279CB08D9DCB}" type="datetimeFigureOut">
              <a:rPr kumimoji="1" lang="ja-JP" altLang="en-US" smtClean="0"/>
              <a:t>2026/5/29</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71D5FC7-FA2C-4DD5-84C9-E62C83FFA486}" type="slidenum">
              <a:rPr kumimoji="1" lang="ja-JP" altLang="en-US" smtClean="0"/>
              <a:t>‹#›</a:t>
            </a:fld>
            <a:endParaRPr kumimoji="1" lang="ja-JP" altLang="en-US"/>
          </a:p>
        </p:txBody>
      </p:sp>
    </p:spTree>
    <p:extLst>
      <p:ext uri="{BB962C8B-B14F-4D97-AF65-F5344CB8AC3E}">
        <p14:creationId xmlns:p14="http://schemas.microsoft.com/office/powerpoint/2010/main" val="1919181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4321"/>
            <a:ext cx="5143500" cy="3448756"/>
          </a:xfrm>
        </p:spPr>
        <p:txBody>
          <a:bodyPr anchor="b">
            <a:normAutofit/>
          </a:bodyPr>
          <a:lstStyle>
            <a:lvl1pPr algn="ctr">
              <a:defRPr sz="3375"/>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13FA47-311D-4F50-96D7-EBE0832C00C8}"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35775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9ADC7E-4B1F-4407-8773-E24DE93B4350}"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189656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052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520523"/>
            <a:ext cx="4350544" cy="83948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74DDF3-88B1-41F8-B8D7-0F1EFA0AAAAA}"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96187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36068" y="4457216"/>
            <a:ext cx="6180081" cy="477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430866"/>
            <a:ext cx="5992314" cy="2173664"/>
          </a:xfrm>
          <a:effectLst/>
        </p:spPr>
        <p:txBody>
          <a:bodyPr anchor="b">
            <a:normAutofit/>
          </a:bodyPr>
          <a:lstStyle>
            <a:lvl1pPr>
              <a:defRPr sz="27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35894" y="3604531"/>
            <a:ext cx="5992314" cy="852686"/>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1A35686-4F4A-4BE8-B833-105B17A80DF8}"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98751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336070" y="866270"/>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35894" y="3218227"/>
            <a:ext cx="5992314" cy="52444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507252-5ACC-4FBF-8177-ED01B6B563F4}"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59800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339485" y="7427295"/>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4386161"/>
            <a:ext cx="5992313" cy="2173664"/>
          </a:xfrm>
        </p:spPr>
        <p:txBody>
          <a:bodyPr anchor="b">
            <a:normAutofit/>
          </a:bodyPr>
          <a:lstStyle>
            <a:lvl1pPr algn="l">
              <a:defRPr sz="27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35895" y="6559824"/>
            <a:ext cx="5992313" cy="867470"/>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90FC04-FAD5-4128-862E-6DBBEB416A47}"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78933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336070" y="866270"/>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35895" y="3218226"/>
            <a:ext cx="2924645" cy="52477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97461" y="3218227"/>
            <a:ext cx="2930747" cy="52477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FDCF71-12B0-4289-A060-ECC84ED64298}"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0885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336070" y="866270"/>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5414" y="3218227"/>
            <a:ext cx="2695125" cy="832378"/>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35895" y="4226519"/>
            <a:ext cx="2924645" cy="423944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726982" y="3218227"/>
            <a:ext cx="2701226" cy="832378"/>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97461" y="4226519"/>
            <a:ext cx="2930747" cy="423944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1C2EC5-D8DB-4036-95C2-3C88779ABB3D}" type="datetime1">
              <a:rPr kumimoji="1" lang="ja-JP" altLang="en-US" smtClean="0"/>
              <a:t>2026/5/29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68054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336070" y="866270"/>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B5D988D-BADC-44F3-B457-27F772BC8AED}" type="datetime1">
              <a:rPr kumimoji="1" lang="ja-JP" altLang="en-US" smtClean="0"/>
              <a:t>2026/5/29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1100"/>
            </a:lvl1pPr>
          </a:lstStyle>
          <a:p>
            <a:fld id="{2D530012-DA36-4943-96AD-EE1CFC062846}" type="slidenum">
              <a:rPr kumimoji="1" lang="ja-JP" altLang="en-US" smtClean="0"/>
              <a:pPr/>
              <a:t>‹#›</a:t>
            </a:fld>
            <a:endParaRPr kumimoji="1" lang="ja-JP" altLang="en-US"/>
          </a:p>
        </p:txBody>
      </p:sp>
    </p:spTree>
    <p:extLst>
      <p:ext uri="{BB962C8B-B14F-4D97-AF65-F5344CB8AC3E}">
        <p14:creationId xmlns:p14="http://schemas.microsoft.com/office/powerpoint/2010/main" val="1973646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E800F-4702-437C-B222-3A15226E9363}" type="datetime1">
              <a:rPr kumimoji="1" lang="ja-JP" altLang="en-US" smtClean="0"/>
              <a:t>2026/5/29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95808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339485" y="7427294"/>
            <a:ext cx="6179030" cy="18412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6014" y="7601094"/>
            <a:ext cx="2652469" cy="995965"/>
          </a:xfrm>
        </p:spPr>
        <p:txBody>
          <a:bodyPr anchor="ctr"/>
          <a:lstStyle>
            <a:lvl1pPr algn="l">
              <a:defRPr sz="15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34799" y="868400"/>
            <a:ext cx="6180300" cy="607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229213" y="7601094"/>
            <a:ext cx="3198995" cy="99596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F2439C-FC27-4919-BE70-DB66C9376A1F}"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99595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08ECBE-BB2C-4307-8213-44BA54F98486}"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14636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35894" y="6779339"/>
            <a:ext cx="5992314" cy="818622"/>
          </a:xfrm>
        </p:spPr>
        <p:txBody>
          <a:bodyPr anchor="b">
            <a:normAutofit/>
          </a:bodyPr>
          <a:lstStyle>
            <a:lvl1pPr algn="l">
              <a:defRPr sz="18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6070" y="866269"/>
            <a:ext cx="6179030" cy="5138253"/>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435894" y="7597961"/>
            <a:ext cx="5992314" cy="86474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8ADF72-0650-40EB-9A95-EF1BB039E0B7}"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73236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336070" y="866270"/>
            <a:ext cx="6179030" cy="18183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EDC13C-FC56-45E2-893B-5A933DDDEB16}"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63248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972051" y="866270"/>
            <a:ext cx="1543049" cy="8402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4972051" y="976048"/>
            <a:ext cx="1127342" cy="748666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35894" y="976048"/>
            <a:ext cx="4441657" cy="748666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058941" y="8603308"/>
            <a:ext cx="710754" cy="527403"/>
          </a:xfrm>
        </p:spPr>
        <p:txBody>
          <a:bodyPr/>
          <a:lstStyle>
            <a:lvl1pPr>
              <a:defRPr>
                <a:solidFill>
                  <a:schemeClr val="accent1">
                    <a:lumMod val="75000"/>
                    <a:lumOff val="25000"/>
                  </a:schemeClr>
                </a:solidFill>
              </a:defRPr>
            </a:lvl1pPr>
          </a:lstStyle>
          <a:p>
            <a:fld id="{5450450E-B013-45FD-81B2-1FA7F805DC6C}" type="datetime1">
              <a:rPr kumimoji="1" lang="ja-JP" altLang="en-US" smtClean="0"/>
              <a:t>2026/5/29</a:t>
            </a:fld>
            <a:endParaRPr kumimoji="1" lang="ja-JP" altLang="en-US"/>
          </a:p>
        </p:txBody>
      </p:sp>
      <p:sp>
        <p:nvSpPr>
          <p:cNvPr id="5" name="Footer Placeholder 4"/>
          <p:cNvSpPr>
            <a:spLocks noGrp="1"/>
          </p:cNvSpPr>
          <p:nvPr>
            <p:ph type="ftr" sz="quarter" idx="11"/>
          </p:nvPr>
        </p:nvSpPr>
        <p:spPr>
          <a:xfrm>
            <a:off x="435894" y="8597060"/>
            <a:ext cx="4441657" cy="527403"/>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70815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3500"/>
            <a:ext cx="5915025" cy="4118412"/>
          </a:xfrm>
        </p:spPr>
        <p:txBody>
          <a:bodyPr anchor="b">
            <a:normAutofit/>
          </a:bodyPr>
          <a:lstStyle>
            <a:lvl1pPr>
              <a:defRPr sz="33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576026"/>
            <a:ext cx="5915025" cy="2166937"/>
          </a:xfrm>
        </p:spPr>
        <p:txBody>
          <a:bodyPr anchor="t">
            <a:normAutofit/>
          </a:bodyPr>
          <a:lstStyle>
            <a:lvl1pPr marL="0" indent="0">
              <a:buNone/>
              <a:defRPr sz="1350">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FC0DE1-6FAF-4664-A2E8-AF0BDC5F7F6A}" type="datetime1">
              <a:rPr kumimoji="1" lang="ja-JP" altLang="en-US" smtClean="0"/>
              <a:t>2026/5/29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71763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B01199-32A6-47E6-AE60-D71337C89A32}"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314415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429340"/>
            <a:ext cx="2900363" cy="1192676"/>
          </a:xfrm>
        </p:spPr>
        <p:txBody>
          <a:bodyPr anchor="b">
            <a:normAutofit/>
          </a:bodyP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75384" y="3622017"/>
            <a:ext cx="2900363"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9340"/>
            <a:ext cx="2914651" cy="1192675"/>
          </a:xfrm>
        </p:spPr>
        <p:txBody>
          <a:bodyPr anchor="b"/>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22017"/>
            <a:ext cx="2914651"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21261ED-B1F4-48EA-AF5A-A6CC2A5B2EE6}" type="datetime1">
              <a:rPr kumimoji="1" lang="ja-JP" altLang="en-US" smtClean="0"/>
              <a:t>2026/5/29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5175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8CE3D-F32B-4F4A-84F8-8391FB47AEED}" type="datetime1">
              <a:rPr kumimoji="1" lang="ja-JP" altLang="en-US" smtClean="0"/>
              <a:t>2026/5/29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6509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3B797-3776-4B4E-A010-B98FB5A3102A}" type="datetime1">
              <a:rPr kumimoji="1" lang="ja-JP" altLang="en-US" smtClean="0"/>
              <a:t>2026/5/29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17569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1"/>
            <a:ext cx="2211705" cy="2311396"/>
          </a:xfrm>
        </p:spPr>
        <p:txBody>
          <a:bodyPr anchor="b">
            <a:normAutofit/>
          </a:bodyPr>
          <a:lstStyle>
            <a:lvl1pP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0" y="1430867"/>
            <a:ext cx="3471863" cy="70442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2" y="2971799"/>
            <a:ext cx="2211705" cy="5503335"/>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9D7246-F055-4E0E-9BA0-F79C201F945C}"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7155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0"/>
            <a:ext cx="2211705" cy="2311400"/>
          </a:xfrm>
        </p:spPr>
        <p:txBody>
          <a:bodyPr anchor="b">
            <a:normAutofit/>
          </a:bodyPr>
          <a:lstStyle>
            <a:lvl1pPr>
              <a:defRPr sz="1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0" y="1430867"/>
            <a:ext cx="3471863" cy="70442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図を追加</a:t>
            </a:r>
            <a:endParaRPr lang="en-US" dirty="0"/>
          </a:p>
        </p:txBody>
      </p:sp>
      <p:sp>
        <p:nvSpPr>
          <p:cNvPr id="4" name="Text Placeholder 3"/>
          <p:cNvSpPr>
            <a:spLocks noGrp="1"/>
          </p:cNvSpPr>
          <p:nvPr>
            <p:ph type="body" sz="half" idx="2"/>
          </p:nvPr>
        </p:nvSpPr>
        <p:spPr>
          <a:xfrm>
            <a:off x="473202" y="2971800"/>
            <a:ext cx="2211705" cy="5503333"/>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BC448-A905-4628-9D8E-7339899CF750}" type="datetime1">
              <a:rPr kumimoji="1" lang="ja-JP" altLang="en-US" smtClean="0"/>
              <a:t>2026/5/29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81873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4" y="528320"/>
            <a:ext cx="5915025" cy="19147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4" y="2641601"/>
            <a:ext cx="5915025" cy="62852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19">
                <a:solidFill>
                  <a:schemeClr val="tx1">
                    <a:lumMod val="65000"/>
                    <a:lumOff val="35000"/>
                  </a:schemeClr>
                </a:solidFill>
              </a:defRPr>
            </a:lvl1pPr>
          </a:lstStyle>
          <a:p>
            <a:fld id="{FA852B6B-191D-42E5-B2A5-986DB8FD0DBF}" type="datetime1">
              <a:rPr kumimoji="1" lang="ja-JP" altLang="en-US" smtClean="0"/>
              <a:t>2026/5/29</a:t>
            </a:fld>
            <a:endParaRPr kumimoji="1" lang="ja-JP" alt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19">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847359" y="9181395"/>
            <a:ext cx="1543050" cy="527403"/>
          </a:xfrm>
          <a:prstGeom prst="rect">
            <a:avLst/>
          </a:prstGeom>
        </p:spPr>
        <p:txBody>
          <a:bodyPr vert="horz" lIns="91440" tIns="45720" rIns="91440" bIns="45720" rtlCol="0" anchor="ctr"/>
          <a:lstStyle>
            <a:lvl1pPr algn="r">
              <a:defRPr sz="619">
                <a:solidFill>
                  <a:schemeClr val="tx1">
                    <a:tint val="75000"/>
                  </a:schemeClr>
                </a:solidFill>
              </a:defRPr>
            </a:lvl1pPr>
          </a:lstStyle>
          <a:p>
            <a:fld id="{2D530012-DA36-4943-96AD-EE1CFC062846}" type="slidenum">
              <a:rPr kumimoji="1" lang="ja-JP" altLang="en-US" smtClean="0"/>
              <a:t>‹#›</a:t>
            </a:fld>
            <a:endParaRPr kumimoji="1" lang="ja-JP" altLang="en-US"/>
          </a:p>
        </p:txBody>
      </p:sp>
    </p:spTree>
    <p:extLst>
      <p:ext uri="{BB962C8B-B14F-4D97-AF65-F5344CB8AC3E}">
        <p14:creationId xmlns:p14="http://schemas.microsoft.com/office/powerpoint/2010/main" val="2226364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Wingdings 2" pitchFamily="18" charset="2"/>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993019"/>
            <a:ext cx="5992314" cy="156480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35894" y="3218227"/>
            <a:ext cx="5992314" cy="524448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169495" y="8603308"/>
            <a:ext cx="1600200" cy="527403"/>
          </a:xfrm>
          <a:prstGeom prst="rect">
            <a:avLst/>
          </a:prstGeom>
        </p:spPr>
        <p:txBody>
          <a:bodyPr vert="horz" lIns="91440" tIns="45720" rIns="91440" bIns="45720" rtlCol="0" anchor="ctr"/>
          <a:lstStyle>
            <a:lvl1pPr algn="r">
              <a:defRPr sz="675">
                <a:solidFill>
                  <a:schemeClr val="accent2"/>
                </a:solidFill>
              </a:defRPr>
            </a:lvl1pPr>
          </a:lstStyle>
          <a:p>
            <a:fld id="{55F55E90-C90C-499C-A9BF-0ACB47783380}" type="datetime1">
              <a:rPr kumimoji="1" lang="ja-JP" altLang="en-US" smtClean="0"/>
              <a:t>2026/5/29</a:t>
            </a:fld>
            <a:endParaRPr kumimoji="1" lang="ja-JP" altLang="en-US"/>
          </a:p>
        </p:txBody>
      </p:sp>
      <p:sp>
        <p:nvSpPr>
          <p:cNvPr id="5" name="Footer Placeholder 4"/>
          <p:cNvSpPr>
            <a:spLocks noGrp="1"/>
          </p:cNvSpPr>
          <p:nvPr>
            <p:ph type="ftr" sz="quarter" idx="3"/>
          </p:nvPr>
        </p:nvSpPr>
        <p:spPr>
          <a:xfrm>
            <a:off x="435894" y="8597060"/>
            <a:ext cx="3652939" cy="527403"/>
          </a:xfrm>
          <a:prstGeom prst="rect">
            <a:avLst/>
          </a:prstGeom>
        </p:spPr>
        <p:txBody>
          <a:bodyPr vert="horz" lIns="91440" tIns="45720" rIns="91440" bIns="45720" rtlCol="0" anchor="ctr"/>
          <a:lstStyle>
            <a:lvl1pPr algn="l">
              <a:defRPr sz="675"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6185844" y="9460558"/>
            <a:ext cx="658513" cy="527403"/>
          </a:xfrm>
          <a:prstGeom prst="rect">
            <a:avLst/>
          </a:prstGeom>
        </p:spPr>
        <p:txBody>
          <a:bodyPr vert="horz" lIns="91440" tIns="45720" rIns="91440" bIns="45720" rtlCol="0" anchor="ctr"/>
          <a:lstStyle>
            <a:lvl1pPr algn="r">
              <a:defRPr sz="1600" b="1">
                <a:solidFill>
                  <a:schemeClr val="tx1"/>
                </a:solidFill>
                <a:latin typeface="BIZ UDPゴシック" panose="020B0400000000000000" pitchFamily="50" charset="-128"/>
                <a:ea typeface="BIZ UDPゴシック" panose="020B0400000000000000" pitchFamily="50" charset="-128"/>
              </a:defRPr>
            </a:lvl1pPr>
          </a:lstStyle>
          <a:p>
            <a:fld id="{2D530012-DA36-4943-96AD-EE1CFC062846}" type="slidenum">
              <a:rPr kumimoji="1" lang="ja-JP" altLang="en-US" smtClean="0"/>
              <a:pPr/>
              <a:t>‹#›</a:t>
            </a:fld>
            <a:endParaRPr kumimoji="1" lang="ja-JP" altLang="en-US"/>
          </a:p>
        </p:txBody>
      </p:sp>
      <p:sp>
        <p:nvSpPr>
          <p:cNvPr id="9" name="Rectangle 8"/>
          <p:cNvSpPr/>
          <p:nvPr/>
        </p:nvSpPr>
        <p:spPr>
          <a:xfrm>
            <a:off x="336069" y="637469"/>
            <a:ext cx="2039932" cy="15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4482001" y="637469"/>
            <a:ext cx="2033100" cy="15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2412451" y="637469"/>
            <a:ext cx="2033100" cy="15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006589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kumimoji="1" sz="900" kern="1200">
          <a:solidFill>
            <a:schemeClr val="tx2"/>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17-jigyoukikaku@ja-kyosai.or.jp"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6E37B74-7DAB-2CC4-DEC6-BB9D70A1428E}"/>
              </a:ext>
            </a:extLst>
          </p:cNvPr>
          <p:cNvPicPr>
            <a:picLocks noChangeAspect="1"/>
          </p:cNvPicPr>
          <p:nvPr/>
        </p:nvPicPr>
        <p:blipFill rotWithShape="1">
          <a:blip r:embed="rId2"/>
          <a:srcRect l="6696" t="4606" r="5609" b="37468"/>
          <a:stretch/>
        </p:blipFill>
        <p:spPr>
          <a:xfrm>
            <a:off x="1668780" y="975361"/>
            <a:ext cx="3554730" cy="3327050"/>
          </a:xfrm>
          <a:prstGeom prst="rect">
            <a:avLst/>
          </a:prstGeom>
        </p:spPr>
      </p:pic>
      <p:sp>
        <p:nvSpPr>
          <p:cNvPr id="6" name="テキスト ボックス 5"/>
          <p:cNvSpPr txBox="1"/>
          <p:nvPr/>
        </p:nvSpPr>
        <p:spPr>
          <a:xfrm>
            <a:off x="1747603" y="5749290"/>
            <a:ext cx="3397084" cy="400110"/>
          </a:xfrm>
          <a:prstGeom prst="rect">
            <a:avLst/>
          </a:prstGeom>
          <a:noFill/>
        </p:spPr>
        <p:txBody>
          <a:bodyPr wrap="none" rtlCol="0">
            <a:spAutoFit/>
          </a:bodyPr>
          <a:lstStyle/>
          <a:p>
            <a:r>
              <a:rPr kumimoji="1" lang="ja-JP" altLang="en-US" sz="2000" b="1" dirty="0">
                <a:solidFill>
                  <a:schemeClr val="bg1"/>
                </a:solidFill>
                <a:latin typeface="BIZ UDPゴシック" panose="020B0400000000000000" pitchFamily="50" charset="-128"/>
                <a:ea typeface="BIZ UDPゴシック" panose="020B0400000000000000" pitchFamily="50" charset="-128"/>
              </a:rPr>
              <a:t>応募用ツール使用マニュアル</a:t>
            </a:r>
          </a:p>
        </p:txBody>
      </p:sp>
      <p:sp>
        <p:nvSpPr>
          <p:cNvPr id="8" name="テキスト ボックス 7"/>
          <p:cNvSpPr txBox="1"/>
          <p:nvPr/>
        </p:nvSpPr>
        <p:spPr>
          <a:xfrm>
            <a:off x="1668780" y="6256020"/>
            <a:ext cx="3554730" cy="400110"/>
          </a:xfrm>
          <a:prstGeom prst="rect">
            <a:avLst/>
          </a:prstGeom>
          <a:solidFill>
            <a:schemeClr val="accent3">
              <a:lumMod val="50000"/>
            </a:schemeClr>
          </a:solidFill>
        </p:spPr>
        <p:txBody>
          <a:bodyPr wrap="square" rtlCol="0">
            <a:spAutoFit/>
          </a:bodyPr>
          <a:lstStyle/>
          <a:p>
            <a:pPr algn="ctr"/>
            <a:r>
              <a:rPr kumimoji="1" lang="ja-JP" altLang="en-US" sz="2000" b="1" dirty="0">
                <a:solidFill>
                  <a:schemeClr val="bg1"/>
                </a:solidFill>
                <a:latin typeface="BIZ UDPゴシック" panose="020B0400000000000000" pitchFamily="50" charset="-128"/>
                <a:ea typeface="BIZ UDPゴシック" panose="020B0400000000000000" pitchFamily="50" charset="-128"/>
              </a:rPr>
              <a:t>学校教員様向け</a:t>
            </a:r>
          </a:p>
        </p:txBody>
      </p:sp>
      <p:sp>
        <p:nvSpPr>
          <p:cNvPr id="9" name="テキスト ボックス 8"/>
          <p:cNvSpPr txBox="1"/>
          <p:nvPr/>
        </p:nvSpPr>
        <p:spPr>
          <a:xfrm>
            <a:off x="1201780" y="9383109"/>
            <a:ext cx="448872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（注）新潟県では書道コンクールは募集しておりません。</a:t>
            </a:r>
          </a:p>
        </p:txBody>
      </p:sp>
      <p:pic>
        <p:nvPicPr>
          <p:cNvPr id="7" name="図 6"/>
          <p:cNvPicPr>
            <a:picLocks noChangeAspect="1"/>
          </p:cNvPicPr>
          <p:nvPr/>
        </p:nvPicPr>
        <p:blipFill>
          <a:blip r:embed="rId3"/>
          <a:stretch>
            <a:fillRect/>
          </a:stretch>
        </p:blipFill>
        <p:spPr>
          <a:xfrm>
            <a:off x="2673815" y="7337953"/>
            <a:ext cx="1510370" cy="1538426"/>
          </a:xfrm>
          <a:prstGeom prst="rect">
            <a:avLst/>
          </a:prstGeom>
        </p:spPr>
      </p:pic>
    </p:spTree>
    <p:extLst>
      <p:ext uri="{BB962C8B-B14F-4D97-AF65-F5344CB8AC3E}">
        <p14:creationId xmlns:p14="http://schemas.microsoft.com/office/powerpoint/2010/main" val="380604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18" name="テキスト ボックス 17"/>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作品名札</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253587" y="8164768"/>
            <a:ext cx="6248439" cy="1559491"/>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●応募作品に貼付していただく「作品名札」の作成シートです。「応募者名簿」に入力した内容が、作品名札の①県名、②学校名、③</a:t>
            </a:r>
            <a:r>
              <a:rPr lang="en-US" altLang="ja-JP" sz="1400" dirty="0">
                <a:solidFill>
                  <a:schemeClr val="tx1"/>
                </a:solidFill>
                <a:latin typeface="BIZ UDPゴシック" panose="020B0400000000000000" pitchFamily="50" charset="-128"/>
                <a:ea typeface="BIZ UDPゴシック" panose="020B0400000000000000" pitchFamily="50" charset="-128"/>
              </a:rPr>
              <a:t>JA</a:t>
            </a:r>
            <a:r>
              <a:rPr lang="ja-JP" altLang="en-US" sz="1400" dirty="0">
                <a:solidFill>
                  <a:schemeClr val="tx1"/>
                </a:solidFill>
                <a:latin typeface="BIZ UDPゴシック" panose="020B0400000000000000" pitchFamily="50" charset="-128"/>
                <a:ea typeface="BIZ UDPゴシック" panose="020B0400000000000000" pitchFamily="50" charset="-128"/>
              </a:rPr>
              <a:t>名に自動反映されます。なお、学年および氏名（フリガナ・漢字）は手入力をお願いいたします。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名札のサイズは、タテ約</a:t>
            </a:r>
            <a:r>
              <a:rPr lang="en-US" altLang="ja-JP" sz="1400" dirty="0">
                <a:solidFill>
                  <a:schemeClr val="tx1"/>
                </a:solidFill>
                <a:latin typeface="BIZ UDPゴシック" panose="020B0400000000000000" pitchFamily="50" charset="-128"/>
                <a:ea typeface="BIZ UDPゴシック" panose="020B0400000000000000" pitchFamily="50" charset="-128"/>
              </a:rPr>
              <a:t>8cm×</a:t>
            </a:r>
            <a:r>
              <a:rPr lang="ja-JP" altLang="en-US" sz="1400" dirty="0">
                <a:solidFill>
                  <a:schemeClr val="tx1"/>
                </a:solidFill>
                <a:latin typeface="BIZ UDPゴシック" panose="020B0400000000000000" pitchFamily="50" charset="-128"/>
                <a:ea typeface="BIZ UDPゴシック" panose="020B0400000000000000" pitchFamily="50" charset="-128"/>
              </a:rPr>
              <a:t>ヨコ約</a:t>
            </a:r>
            <a:r>
              <a:rPr lang="en-US" altLang="ja-JP" sz="1400" dirty="0">
                <a:solidFill>
                  <a:schemeClr val="tx1"/>
                </a:solidFill>
                <a:latin typeface="BIZ UDPゴシック" panose="020B0400000000000000" pitchFamily="50" charset="-128"/>
                <a:ea typeface="BIZ UDPゴシック" panose="020B0400000000000000" pitchFamily="50" charset="-128"/>
              </a:rPr>
              <a:t>12cm</a:t>
            </a:r>
            <a:r>
              <a:rPr lang="ja-JP" altLang="en-US" sz="1400" dirty="0">
                <a:solidFill>
                  <a:schemeClr val="tx1"/>
                </a:solidFill>
                <a:latin typeface="BIZ UDPゴシック" panose="020B0400000000000000" pitchFamily="50" charset="-128"/>
                <a:ea typeface="BIZ UDPゴシック" panose="020B0400000000000000" pitchFamily="50" charset="-128"/>
              </a:rPr>
              <a:t>を目安としていますが、必要事項の記載があれば多少のサイズ違いは差支えありません。</a:t>
            </a:r>
          </a:p>
        </p:txBody>
      </p:sp>
      <p:sp>
        <p:nvSpPr>
          <p:cNvPr id="5" name="スライド番号プレースホルダー 4"/>
          <p:cNvSpPr>
            <a:spLocks noGrp="1"/>
          </p:cNvSpPr>
          <p:nvPr>
            <p:ph type="sldNum" sz="quarter" idx="12"/>
          </p:nvPr>
        </p:nvSpPr>
        <p:spPr/>
        <p:txBody>
          <a:bodyPr/>
          <a:lstStyle/>
          <a:p>
            <a:fld id="{2D530012-DA36-4943-96AD-EE1CFC062846}" type="slidenum">
              <a:rPr kumimoji="1" lang="ja-JP" altLang="en-US" smtClean="0"/>
              <a:t>10</a:t>
            </a:fld>
            <a:endParaRPr kumimoji="1" lang="ja-JP" altLang="en-US"/>
          </a:p>
        </p:txBody>
      </p:sp>
      <p:pic>
        <p:nvPicPr>
          <p:cNvPr id="7" name="図 6">
            <a:extLst>
              <a:ext uri="{FF2B5EF4-FFF2-40B4-BE49-F238E27FC236}">
                <a16:creationId xmlns:a16="http://schemas.microsoft.com/office/drawing/2014/main" id="{1678FB36-D80D-6F83-F5A8-44742D3541C3}"/>
              </a:ext>
            </a:extLst>
          </p:cNvPr>
          <p:cNvPicPr>
            <a:picLocks noChangeAspect="1"/>
          </p:cNvPicPr>
          <p:nvPr/>
        </p:nvPicPr>
        <p:blipFill>
          <a:blip r:embed="rId2"/>
          <a:stretch>
            <a:fillRect/>
          </a:stretch>
        </p:blipFill>
        <p:spPr>
          <a:xfrm>
            <a:off x="324559" y="3438318"/>
            <a:ext cx="4738021" cy="4600782"/>
          </a:xfrm>
          <a:prstGeom prst="rect">
            <a:avLst/>
          </a:prstGeom>
        </p:spPr>
      </p:pic>
    </p:spTree>
    <p:extLst>
      <p:ext uri="{BB962C8B-B14F-4D97-AF65-F5344CB8AC3E}">
        <p14:creationId xmlns:p14="http://schemas.microsoft.com/office/powerpoint/2010/main" val="194864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18" name="テキスト ボックス 17"/>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外字報告書</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228940" y="8168709"/>
            <a:ext cx="6508410" cy="1386701"/>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●応募作品に同封いただく外字報告書の作成を行うためのシートです。 学校名や応募児童・生徒の氏名に外字（</a:t>
            </a:r>
            <a:r>
              <a:rPr lang="en-US" altLang="ja-JP" sz="1400" dirty="0">
                <a:solidFill>
                  <a:schemeClr val="tx1"/>
                </a:solidFill>
                <a:latin typeface="BIZ UDPゴシック" panose="020B0400000000000000" pitchFamily="50" charset="-128"/>
                <a:ea typeface="BIZ UDPゴシック" panose="020B0400000000000000" pitchFamily="50" charset="-128"/>
              </a:rPr>
              <a:t>PC</a:t>
            </a:r>
            <a:r>
              <a:rPr lang="ja-JP" altLang="en-US" sz="1400" dirty="0">
                <a:solidFill>
                  <a:schemeClr val="tx1"/>
                </a:solidFill>
                <a:latin typeface="BIZ UDPゴシック" panose="020B0400000000000000" pitchFamily="50" charset="-128"/>
                <a:ea typeface="BIZ UDPゴシック" panose="020B0400000000000000" pitchFamily="50" charset="-128"/>
              </a:rPr>
              <a:t>で表示できない漢字）がある場合は、「外字報告書」に必要事項を入力し、正しい漢字を手書きで記入してください。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ja-JP" altLang="en-US"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外字がない場合は提出不要です。応募者名簿の外字欄における「〇」の有無で判断いたします。なお、外字報告書の提出がない場合は、入賞時に氏名がそのままの表記で賞状や報道資料等に使用されますので、ご注意ください。</a:t>
            </a:r>
          </a:p>
        </p:txBody>
      </p:sp>
      <p:sp>
        <p:nvSpPr>
          <p:cNvPr id="5" name="スライド番号プレースホルダー 4"/>
          <p:cNvSpPr>
            <a:spLocks noGrp="1"/>
          </p:cNvSpPr>
          <p:nvPr>
            <p:ph type="sldNum" sz="quarter" idx="12"/>
          </p:nvPr>
        </p:nvSpPr>
        <p:spPr/>
        <p:txBody>
          <a:bodyPr/>
          <a:lstStyle/>
          <a:p>
            <a:fld id="{2D530012-DA36-4943-96AD-EE1CFC062846}" type="slidenum">
              <a:rPr kumimoji="1" lang="ja-JP" altLang="en-US" smtClean="0"/>
              <a:t>11</a:t>
            </a:fld>
            <a:endParaRPr kumimoji="1" lang="ja-JP" altLang="en-US"/>
          </a:p>
        </p:txBody>
      </p:sp>
      <p:pic>
        <p:nvPicPr>
          <p:cNvPr id="9" name="図 8">
            <a:extLst>
              <a:ext uri="{FF2B5EF4-FFF2-40B4-BE49-F238E27FC236}">
                <a16:creationId xmlns:a16="http://schemas.microsoft.com/office/drawing/2014/main" id="{EF62E6E2-8065-77BC-9644-BEF7255CDF7A}"/>
              </a:ext>
            </a:extLst>
          </p:cNvPr>
          <p:cNvPicPr>
            <a:picLocks noChangeAspect="1"/>
          </p:cNvPicPr>
          <p:nvPr/>
        </p:nvPicPr>
        <p:blipFill>
          <a:blip r:embed="rId2"/>
          <a:stretch>
            <a:fillRect/>
          </a:stretch>
        </p:blipFill>
        <p:spPr>
          <a:xfrm>
            <a:off x="324559" y="3367256"/>
            <a:ext cx="3633666" cy="4733151"/>
          </a:xfrm>
          <a:prstGeom prst="rect">
            <a:avLst/>
          </a:prstGeom>
        </p:spPr>
      </p:pic>
    </p:spTree>
    <p:extLst>
      <p:ext uri="{BB962C8B-B14F-4D97-AF65-F5344CB8AC3E}">
        <p14:creationId xmlns:p14="http://schemas.microsoft.com/office/powerpoint/2010/main" val="277619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18" name="テキスト ボックス 17"/>
          <p:cNvSpPr txBox="1"/>
          <p:nvPr/>
        </p:nvSpPr>
        <p:spPr>
          <a:xfrm>
            <a:off x="324559" y="2807512"/>
            <a:ext cx="4881806"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応募数＿集計シート、応募者名簿＿集計シート</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321650" y="8321742"/>
            <a:ext cx="6536350" cy="787328"/>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●応募者名簿に入力した内容が自動反映されます。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プリントアウトのうえ、ご提出をお願いいたします。</a:t>
            </a:r>
          </a:p>
        </p:txBody>
      </p:sp>
      <p:pic>
        <p:nvPicPr>
          <p:cNvPr id="2" name="図 1"/>
          <p:cNvPicPr>
            <a:picLocks noChangeAspect="1"/>
          </p:cNvPicPr>
          <p:nvPr/>
        </p:nvPicPr>
        <p:blipFill rotWithShape="1">
          <a:blip r:embed="rId2"/>
          <a:srcRect t="18601" r="43732"/>
          <a:stretch/>
        </p:blipFill>
        <p:spPr>
          <a:xfrm>
            <a:off x="324559" y="3221390"/>
            <a:ext cx="4204666" cy="2276389"/>
          </a:xfrm>
          <a:prstGeom prst="rect">
            <a:avLst/>
          </a:prstGeom>
        </p:spPr>
      </p:pic>
      <p:pic>
        <p:nvPicPr>
          <p:cNvPr id="5" name="図 4"/>
          <p:cNvPicPr>
            <a:picLocks noChangeAspect="1"/>
          </p:cNvPicPr>
          <p:nvPr/>
        </p:nvPicPr>
        <p:blipFill rotWithShape="1">
          <a:blip r:embed="rId3"/>
          <a:srcRect t="18687" r="23834" b="2043"/>
          <a:stretch/>
        </p:blipFill>
        <p:spPr>
          <a:xfrm>
            <a:off x="324559" y="5636813"/>
            <a:ext cx="4188583" cy="2452110"/>
          </a:xfrm>
          <a:prstGeom prst="rect">
            <a:avLst/>
          </a:prstGeom>
        </p:spPr>
      </p:pic>
      <p:sp>
        <p:nvSpPr>
          <p:cNvPr id="7" name="スライド番号プレースホルダー 6"/>
          <p:cNvSpPr>
            <a:spLocks noGrp="1"/>
          </p:cNvSpPr>
          <p:nvPr>
            <p:ph type="sldNum" sz="quarter" idx="12"/>
          </p:nvPr>
        </p:nvSpPr>
        <p:spPr/>
        <p:txBody>
          <a:bodyPr/>
          <a:lstStyle/>
          <a:p>
            <a:fld id="{2D530012-DA36-4943-96AD-EE1CFC062846}" type="slidenum">
              <a:rPr kumimoji="1" lang="ja-JP" altLang="en-US" smtClean="0"/>
              <a:t>12</a:t>
            </a:fld>
            <a:endParaRPr kumimoji="1" lang="ja-JP" altLang="en-US"/>
          </a:p>
        </p:txBody>
      </p:sp>
    </p:spTree>
    <p:extLst>
      <p:ext uri="{BB962C8B-B14F-4D97-AF65-F5344CB8AC3E}">
        <p14:creationId xmlns:p14="http://schemas.microsoft.com/office/powerpoint/2010/main" val="196645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241640" y="8329648"/>
            <a:ext cx="6947830" cy="1065909"/>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●交通安全ポスターコンクールの課題、応募規格など作品応募に関する詳細と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●児童・生徒への配布用としてもご活用いただけます。</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ご案内資料</a:t>
            </a:r>
          </a:p>
        </p:txBody>
      </p:sp>
      <p:sp>
        <p:nvSpPr>
          <p:cNvPr id="8" name="スライド番号プレースホルダー 7"/>
          <p:cNvSpPr>
            <a:spLocks noGrp="1"/>
          </p:cNvSpPr>
          <p:nvPr>
            <p:ph type="sldNum" sz="quarter" idx="12"/>
          </p:nvPr>
        </p:nvSpPr>
        <p:spPr/>
        <p:txBody>
          <a:bodyPr/>
          <a:lstStyle/>
          <a:p>
            <a:fld id="{2D530012-DA36-4943-96AD-EE1CFC062846}" type="slidenum">
              <a:rPr kumimoji="1" lang="ja-JP" altLang="en-US" smtClean="0"/>
              <a:t>13</a:t>
            </a:fld>
            <a:endParaRPr kumimoji="1" lang="ja-JP" altLang="en-US"/>
          </a:p>
        </p:txBody>
      </p:sp>
      <p:pic>
        <p:nvPicPr>
          <p:cNvPr id="3" name="図 2">
            <a:extLst>
              <a:ext uri="{FF2B5EF4-FFF2-40B4-BE49-F238E27FC236}">
                <a16:creationId xmlns:a16="http://schemas.microsoft.com/office/drawing/2014/main" id="{452EC871-43CF-2783-9C5D-BF67EBB054AE}"/>
              </a:ext>
            </a:extLst>
          </p:cNvPr>
          <p:cNvPicPr>
            <a:picLocks noChangeAspect="1"/>
          </p:cNvPicPr>
          <p:nvPr/>
        </p:nvPicPr>
        <p:blipFill>
          <a:blip r:embed="rId2"/>
          <a:stretch>
            <a:fillRect/>
          </a:stretch>
        </p:blipFill>
        <p:spPr>
          <a:xfrm>
            <a:off x="324559" y="3542140"/>
            <a:ext cx="5992314" cy="4391433"/>
          </a:xfrm>
          <a:prstGeom prst="rect">
            <a:avLst/>
          </a:prstGeom>
        </p:spPr>
      </p:pic>
    </p:spTree>
    <p:extLst>
      <p:ext uri="{BB962C8B-B14F-4D97-AF65-F5344CB8AC3E}">
        <p14:creationId xmlns:p14="http://schemas.microsoft.com/office/powerpoint/2010/main" val="343820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5A37D4-F97A-00CC-DE53-0F429F58CDDF}"/>
              </a:ext>
            </a:extLst>
          </p:cNvPr>
          <p:cNvPicPr>
            <a:picLocks noChangeAspect="1"/>
          </p:cNvPicPr>
          <p:nvPr/>
        </p:nvPicPr>
        <p:blipFill>
          <a:blip r:embed="rId2"/>
          <a:stretch>
            <a:fillRect/>
          </a:stretch>
        </p:blipFill>
        <p:spPr>
          <a:xfrm>
            <a:off x="324559" y="3410288"/>
            <a:ext cx="5986423" cy="2798002"/>
          </a:xfrm>
          <a:prstGeom prst="rect">
            <a:avLst/>
          </a:prstGeom>
        </p:spPr>
      </p:pic>
      <p:sp>
        <p:nvSpPr>
          <p:cNvPr id="4" name="テキスト ボックス 3"/>
          <p:cNvSpPr txBox="1"/>
          <p:nvPr/>
        </p:nvSpPr>
        <p:spPr>
          <a:xfrm>
            <a:off x="1471854" y="1049054"/>
            <a:ext cx="3914775"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Chapter2</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応募者名簿の作成</a:t>
            </a:r>
          </a:p>
        </p:txBody>
      </p:sp>
      <p:sp>
        <p:nvSpPr>
          <p:cNvPr id="22" name="タイトル 1"/>
          <p:cNvSpPr txBox="1">
            <a:spLocks/>
          </p:cNvSpPr>
          <p:nvPr/>
        </p:nvSpPr>
        <p:spPr>
          <a:xfrm>
            <a:off x="433085" y="1571597"/>
            <a:ext cx="5992314" cy="734661"/>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応募者名簿の作成</a:t>
            </a:r>
          </a:p>
        </p:txBody>
      </p:sp>
      <p:sp>
        <p:nvSpPr>
          <p:cNvPr id="11" name="テキスト ボックス 10"/>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学校情報の入力</a:t>
            </a:r>
          </a:p>
        </p:txBody>
      </p:sp>
      <p:sp>
        <p:nvSpPr>
          <p:cNvPr id="14" name="タイトル 1"/>
          <p:cNvSpPr txBox="1">
            <a:spLocks/>
          </p:cNvSpPr>
          <p:nvPr/>
        </p:nvSpPr>
        <p:spPr>
          <a:xfrm>
            <a:off x="5602606" y="4953000"/>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②</a:t>
            </a:r>
          </a:p>
        </p:txBody>
      </p:sp>
      <p:sp>
        <p:nvSpPr>
          <p:cNvPr id="15" name="タイトル 1"/>
          <p:cNvSpPr txBox="1">
            <a:spLocks/>
          </p:cNvSpPr>
          <p:nvPr/>
        </p:nvSpPr>
        <p:spPr>
          <a:xfrm>
            <a:off x="5673407" y="5403770"/>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③</a:t>
            </a:r>
          </a:p>
        </p:txBody>
      </p:sp>
      <p:sp>
        <p:nvSpPr>
          <p:cNvPr id="17" name="タイトル 1"/>
          <p:cNvSpPr txBox="1">
            <a:spLocks/>
          </p:cNvSpPr>
          <p:nvPr/>
        </p:nvSpPr>
        <p:spPr>
          <a:xfrm>
            <a:off x="624748" y="6425800"/>
            <a:ext cx="5800651" cy="1571397"/>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①作品を提出する最寄りＪＡのＪＡ名を記入してください。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②学校名を記入してください。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③ご担当の先生の氏名と連絡先を記入してください。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ご不明点の確認や受賞者発表など、今後の連絡先となりますので、必ずご入力を</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お願いします。なお、今後のご連絡は原則としてメールにてお知らせいたします。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2D530012-DA36-4943-96AD-EE1CFC062846}" type="slidenum">
              <a:rPr kumimoji="1" lang="ja-JP" altLang="en-US" smtClean="0"/>
              <a:t>14</a:t>
            </a:fld>
            <a:endParaRPr kumimoji="1" lang="ja-JP" altLang="en-US"/>
          </a:p>
        </p:txBody>
      </p:sp>
      <p:sp>
        <p:nvSpPr>
          <p:cNvPr id="13" name="タイトル 1"/>
          <p:cNvSpPr txBox="1">
            <a:spLocks/>
          </p:cNvSpPr>
          <p:nvPr/>
        </p:nvSpPr>
        <p:spPr>
          <a:xfrm>
            <a:off x="2974545" y="4525210"/>
            <a:ext cx="526429" cy="284079"/>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0" name="テキスト ボックス 9">
            <a:extLst>
              <a:ext uri="{FF2B5EF4-FFF2-40B4-BE49-F238E27FC236}">
                <a16:creationId xmlns:a16="http://schemas.microsoft.com/office/drawing/2014/main" id="{5778311A-4F4F-E75B-EA2A-DD04A2B40F18}"/>
              </a:ext>
            </a:extLst>
          </p:cNvPr>
          <p:cNvSpPr txBox="1"/>
          <p:nvPr/>
        </p:nvSpPr>
        <p:spPr>
          <a:xfrm>
            <a:off x="767252" y="8172459"/>
            <a:ext cx="3232536" cy="738664"/>
          </a:xfrm>
          <a:prstGeom prst="rect">
            <a:avLst/>
          </a:prstGeom>
          <a:noFill/>
        </p:spPr>
        <p:txBody>
          <a:bodyPr wrap="square" rtlCol="0">
            <a:spAutoFit/>
          </a:bodyPr>
          <a:lstStyle/>
          <a:p>
            <a:pPr algn="l"/>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作品は最寄りのＪＡ店舗へご提出を</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1400" b="1" dirty="0">
                <a:solidFill>
                  <a:srgbClr val="FF0000"/>
                </a:solidFill>
                <a:latin typeface="BIZ UDPゴシック" panose="020B0400000000000000" pitchFamily="50" charset="-128"/>
                <a:ea typeface="BIZ UDPゴシック" panose="020B0400000000000000" pitchFamily="50" charset="-128"/>
              </a:rPr>
              <a:t>　お願いします。お近くの</a:t>
            </a:r>
            <a:r>
              <a:rPr lang="en-US" altLang="ja-JP" sz="1400" b="1" dirty="0">
                <a:solidFill>
                  <a:srgbClr val="FF0000"/>
                </a:solidFill>
                <a:latin typeface="BIZ UDPゴシック" panose="020B0400000000000000" pitchFamily="50" charset="-128"/>
                <a:ea typeface="BIZ UDPゴシック" panose="020B0400000000000000" pitchFamily="50" charset="-128"/>
              </a:rPr>
              <a:t>JA</a:t>
            </a:r>
            <a:r>
              <a:rPr lang="ja-JP" altLang="en-US" sz="1400" b="1" dirty="0">
                <a:solidFill>
                  <a:srgbClr val="FF0000"/>
                </a:solidFill>
                <a:latin typeface="BIZ UDPゴシック" panose="020B0400000000000000" pitchFamily="50" charset="-128"/>
                <a:ea typeface="BIZ UDPゴシック" panose="020B0400000000000000" pitchFamily="50" charset="-128"/>
              </a:rPr>
              <a:t>は右記</a:t>
            </a:r>
            <a:r>
              <a:rPr lang="en-US" altLang="ja-JP" sz="1400" b="1" dirty="0">
                <a:solidFill>
                  <a:srgbClr val="FF0000"/>
                </a:solidFill>
                <a:latin typeface="BIZ UDPゴシック" panose="020B0400000000000000" pitchFamily="50" charset="-128"/>
                <a:ea typeface="BIZ UDPゴシック" panose="020B0400000000000000" pitchFamily="50" charset="-128"/>
              </a:rPr>
              <a:t>QR</a:t>
            </a:r>
          </a:p>
          <a:p>
            <a:pPr algn="l"/>
            <a:r>
              <a:rPr lang="ja-JP" altLang="en-US" sz="1400" b="1" dirty="0">
                <a:solidFill>
                  <a:srgbClr val="FF0000"/>
                </a:solidFill>
                <a:latin typeface="BIZ UDPゴシック" panose="020B0400000000000000" pitchFamily="50" charset="-128"/>
                <a:ea typeface="BIZ UDPゴシック" panose="020B0400000000000000" pitchFamily="50" charset="-128"/>
              </a:rPr>
              <a:t>　コードよりご確認ください。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pic>
        <p:nvPicPr>
          <p:cNvPr id="12" name="図 11" descr="QR コード&#10;&#10;自動的に生成された説明">
            <a:extLst>
              <a:ext uri="{FF2B5EF4-FFF2-40B4-BE49-F238E27FC236}">
                <a16:creationId xmlns:a16="http://schemas.microsoft.com/office/drawing/2014/main" id="{32C01ED0-D6D5-6408-2E36-4D4D47661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541" y="8172459"/>
            <a:ext cx="954757" cy="954757"/>
          </a:xfrm>
          <a:prstGeom prst="rect">
            <a:avLst/>
          </a:prstGeom>
        </p:spPr>
      </p:pic>
    </p:spTree>
    <p:extLst>
      <p:ext uri="{BB962C8B-B14F-4D97-AF65-F5344CB8AC3E}">
        <p14:creationId xmlns:p14="http://schemas.microsoft.com/office/powerpoint/2010/main" val="309468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C8B8A0D-EEA6-AB37-D09E-C2E17BCF8D3D}"/>
              </a:ext>
            </a:extLst>
          </p:cNvPr>
          <p:cNvPicPr>
            <a:picLocks noChangeAspect="1"/>
          </p:cNvPicPr>
          <p:nvPr/>
        </p:nvPicPr>
        <p:blipFill>
          <a:blip r:embed="rId2"/>
          <a:stretch>
            <a:fillRect/>
          </a:stretch>
        </p:blipFill>
        <p:spPr>
          <a:xfrm>
            <a:off x="270268" y="3531578"/>
            <a:ext cx="6158791" cy="2546481"/>
          </a:xfrm>
          <a:prstGeom prst="rect">
            <a:avLst/>
          </a:prstGeom>
        </p:spPr>
      </p:pic>
      <p:sp>
        <p:nvSpPr>
          <p:cNvPr id="4" name="テキスト ボックス 3"/>
          <p:cNvSpPr txBox="1"/>
          <p:nvPr/>
        </p:nvSpPr>
        <p:spPr>
          <a:xfrm>
            <a:off x="1471854" y="1049054"/>
            <a:ext cx="3914775"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Chapter2</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応募者名簿の作成</a:t>
            </a:r>
          </a:p>
        </p:txBody>
      </p:sp>
      <p:sp>
        <p:nvSpPr>
          <p:cNvPr id="22" name="タイトル 1"/>
          <p:cNvSpPr txBox="1">
            <a:spLocks/>
          </p:cNvSpPr>
          <p:nvPr/>
        </p:nvSpPr>
        <p:spPr>
          <a:xfrm>
            <a:off x="433085" y="1571597"/>
            <a:ext cx="5992314" cy="734661"/>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応募者名簿の作成</a:t>
            </a:r>
          </a:p>
        </p:txBody>
      </p:sp>
      <p:sp>
        <p:nvSpPr>
          <p:cNvPr id="11" name="テキスト ボックス 10"/>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応募者リストの入力</a:t>
            </a:r>
          </a:p>
        </p:txBody>
      </p:sp>
      <p:sp>
        <p:nvSpPr>
          <p:cNvPr id="13" name="タイトル 1"/>
          <p:cNvSpPr txBox="1">
            <a:spLocks/>
          </p:cNvSpPr>
          <p:nvPr/>
        </p:nvSpPr>
        <p:spPr>
          <a:xfrm>
            <a:off x="77485" y="3348964"/>
            <a:ext cx="125539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4" name="タイトル 1"/>
          <p:cNvSpPr txBox="1">
            <a:spLocks/>
          </p:cNvSpPr>
          <p:nvPr/>
        </p:nvSpPr>
        <p:spPr>
          <a:xfrm>
            <a:off x="1688479" y="3882061"/>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②</a:t>
            </a:r>
          </a:p>
        </p:txBody>
      </p:sp>
      <p:sp>
        <p:nvSpPr>
          <p:cNvPr id="15" name="タイトル 1"/>
          <p:cNvSpPr txBox="1">
            <a:spLocks/>
          </p:cNvSpPr>
          <p:nvPr/>
        </p:nvSpPr>
        <p:spPr>
          <a:xfrm>
            <a:off x="5386629" y="3886279"/>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③</a:t>
            </a:r>
          </a:p>
        </p:txBody>
      </p:sp>
      <p:sp>
        <p:nvSpPr>
          <p:cNvPr id="17" name="タイトル 1"/>
          <p:cNvSpPr txBox="1">
            <a:spLocks/>
          </p:cNvSpPr>
          <p:nvPr/>
        </p:nvSpPr>
        <p:spPr>
          <a:xfrm>
            <a:off x="270268" y="6305714"/>
            <a:ext cx="6317464" cy="2095722"/>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①セルの右側に選択タブが表示されますので、該当の学年を選択してください。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②氏名・フリガナの苗字と名前の間は全角スペースを入れてください。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400" dirty="0">
                <a:solidFill>
                  <a:schemeClr val="tx1"/>
                </a:solidFill>
                <a:latin typeface="BIZ UDPゴシック" panose="020B0400000000000000" pitchFamily="50" charset="-128"/>
                <a:ea typeface="BIZ UDPゴシック" panose="020B0400000000000000" pitchFamily="50" charset="-128"/>
              </a:rPr>
              <a:t>③応募者の氏名に</a:t>
            </a:r>
            <a:r>
              <a:rPr lang="ja-JP" altLang="en-US" sz="1400" dirty="0">
                <a:solidFill>
                  <a:srgbClr val="FF0000"/>
                </a:solidFill>
                <a:latin typeface="BIZ UDPゴシック" panose="020B0400000000000000" pitchFamily="50" charset="-128"/>
                <a:ea typeface="BIZ UDPゴシック" panose="020B0400000000000000" pitchFamily="50" charset="-128"/>
              </a:rPr>
              <a:t>外字がある場合</a:t>
            </a:r>
            <a:r>
              <a:rPr lang="ja-JP" altLang="en-US" sz="1400" dirty="0">
                <a:solidFill>
                  <a:schemeClr val="tx1"/>
                </a:solidFill>
                <a:latin typeface="BIZ UDPゴシック" panose="020B0400000000000000" pitchFamily="50" charset="-128"/>
                <a:ea typeface="BIZ UDPゴシック" panose="020B0400000000000000" pitchFamily="50" charset="-128"/>
              </a:rPr>
              <a:t>は、セル右側に選択タブが表示されますので、「○」を選択して</a:t>
            </a:r>
            <a:r>
              <a:rPr lang="ja-JP" altLang="en-US" sz="1400" dirty="0">
                <a:solidFill>
                  <a:srgbClr val="FF0000"/>
                </a:solidFill>
                <a:latin typeface="BIZ UDPゴシック" panose="020B0400000000000000" pitchFamily="50" charset="-128"/>
                <a:ea typeface="BIZ UDPゴシック" panose="020B0400000000000000" pitchFamily="50" charset="-128"/>
              </a:rPr>
              <a:t>別シートの「外字報告書」を記入のうえ提出</a:t>
            </a:r>
            <a:r>
              <a:rPr lang="ja-JP" altLang="en-US" sz="1400" dirty="0">
                <a:solidFill>
                  <a:schemeClr val="tx1"/>
                </a:solidFill>
                <a:latin typeface="BIZ UDPゴシック" panose="020B0400000000000000" pitchFamily="50" charset="-128"/>
                <a:ea typeface="BIZ UDPゴシック" panose="020B0400000000000000" pitchFamily="50" charset="-128"/>
              </a:rPr>
              <a:t>してください。</a:t>
            </a:r>
          </a:p>
        </p:txBody>
      </p:sp>
      <p:sp>
        <p:nvSpPr>
          <p:cNvPr id="2" name="スライド番号プレースホルダー 1"/>
          <p:cNvSpPr>
            <a:spLocks noGrp="1"/>
          </p:cNvSpPr>
          <p:nvPr>
            <p:ph type="sldNum" sz="quarter" idx="12"/>
          </p:nvPr>
        </p:nvSpPr>
        <p:spPr/>
        <p:txBody>
          <a:bodyPr/>
          <a:lstStyle/>
          <a:p>
            <a:fld id="{2D530012-DA36-4943-96AD-EE1CFC062846}" type="slidenum">
              <a:rPr kumimoji="1" lang="ja-JP" altLang="en-US" smtClean="0"/>
              <a:t>15</a:t>
            </a:fld>
            <a:endParaRPr kumimoji="1" lang="ja-JP" altLang="en-US"/>
          </a:p>
        </p:txBody>
      </p:sp>
    </p:spTree>
    <p:extLst>
      <p:ext uri="{BB962C8B-B14F-4D97-AF65-F5344CB8AC3E}">
        <p14:creationId xmlns:p14="http://schemas.microsoft.com/office/powerpoint/2010/main" val="52977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BD863B3-0BCB-ED2B-5EBD-CF89D449C72A}"/>
              </a:ext>
            </a:extLst>
          </p:cNvPr>
          <p:cNvPicPr>
            <a:picLocks noChangeAspect="1"/>
          </p:cNvPicPr>
          <p:nvPr/>
        </p:nvPicPr>
        <p:blipFill>
          <a:blip r:embed="rId2"/>
          <a:stretch>
            <a:fillRect/>
          </a:stretch>
        </p:blipFill>
        <p:spPr>
          <a:xfrm>
            <a:off x="324559" y="3353371"/>
            <a:ext cx="3980741" cy="3898153"/>
          </a:xfrm>
          <a:prstGeom prst="rect">
            <a:avLst/>
          </a:prstGeom>
        </p:spPr>
      </p:pic>
      <p:sp>
        <p:nvSpPr>
          <p:cNvPr id="4" name="テキスト ボックス 3"/>
          <p:cNvSpPr txBox="1"/>
          <p:nvPr/>
        </p:nvSpPr>
        <p:spPr>
          <a:xfrm>
            <a:off x="1471854" y="1049054"/>
            <a:ext cx="3914775"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３　送付状の作成</a:t>
            </a:r>
          </a:p>
        </p:txBody>
      </p:sp>
      <p:sp>
        <p:nvSpPr>
          <p:cNvPr id="22" name="タイトル 1"/>
          <p:cNvSpPr txBox="1">
            <a:spLocks/>
          </p:cNvSpPr>
          <p:nvPr/>
        </p:nvSpPr>
        <p:spPr>
          <a:xfrm>
            <a:off x="433085" y="1571597"/>
            <a:ext cx="5992314" cy="734661"/>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送付状の作成</a:t>
            </a:r>
          </a:p>
        </p:txBody>
      </p:sp>
      <p:sp>
        <p:nvSpPr>
          <p:cNvPr id="11" name="テキスト ボックス 10"/>
          <p:cNvSpPr txBox="1"/>
          <p:nvPr/>
        </p:nvSpPr>
        <p:spPr>
          <a:xfrm>
            <a:off x="324559" y="2807512"/>
            <a:ext cx="3904541"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学校情報・作品点数の確認</a:t>
            </a:r>
          </a:p>
        </p:txBody>
      </p:sp>
      <p:sp>
        <p:nvSpPr>
          <p:cNvPr id="17" name="タイトル 1"/>
          <p:cNvSpPr txBox="1">
            <a:spLocks/>
          </p:cNvSpPr>
          <p:nvPr/>
        </p:nvSpPr>
        <p:spPr>
          <a:xfrm>
            <a:off x="270268" y="7250776"/>
            <a:ext cx="6317464" cy="2325024"/>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1600" dirty="0">
                <a:solidFill>
                  <a:schemeClr val="tx1"/>
                </a:solidFill>
                <a:latin typeface="BIZ UDPゴシック" panose="020B0400000000000000" pitchFamily="50" charset="-128"/>
                <a:ea typeface="BIZ UDPゴシック" panose="020B0400000000000000" pitchFamily="50" charset="-128"/>
              </a:rPr>
              <a:t>①「応募者名簿」に入力した内容が自動反映されます。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内容に誤りがないかご確認ください。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schemeClr val="tx1"/>
                </a:solidFill>
                <a:latin typeface="BIZ UDPゴシック" panose="020B0400000000000000" pitchFamily="50" charset="-128"/>
                <a:ea typeface="BIZ UDPゴシック" panose="020B0400000000000000" pitchFamily="50" charset="-128"/>
              </a:rPr>
              <a:t>②「応募者名簿」に入力した作品点数が自動反映されます。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各学年の応募点数と、総数に誤りがないかご確認ください。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プリントアウトのうえ、応募作品と一緒に提出願います。</a:t>
            </a:r>
          </a:p>
        </p:txBody>
      </p:sp>
      <p:sp>
        <p:nvSpPr>
          <p:cNvPr id="13" name="タイトル 1"/>
          <p:cNvSpPr txBox="1">
            <a:spLocks/>
          </p:cNvSpPr>
          <p:nvPr/>
        </p:nvSpPr>
        <p:spPr>
          <a:xfrm>
            <a:off x="3867271" y="4153766"/>
            <a:ext cx="125539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4" name="タイトル 1"/>
          <p:cNvSpPr txBox="1">
            <a:spLocks/>
          </p:cNvSpPr>
          <p:nvPr/>
        </p:nvSpPr>
        <p:spPr>
          <a:xfrm>
            <a:off x="3867271" y="5783982"/>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②</a:t>
            </a:r>
          </a:p>
        </p:txBody>
      </p:sp>
      <p:sp>
        <p:nvSpPr>
          <p:cNvPr id="3" name="スライド番号プレースホルダー 2"/>
          <p:cNvSpPr>
            <a:spLocks noGrp="1"/>
          </p:cNvSpPr>
          <p:nvPr>
            <p:ph type="sldNum" sz="quarter" idx="12"/>
          </p:nvPr>
        </p:nvSpPr>
        <p:spPr/>
        <p:txBody>
          <a:bodyPr/>
          <a:lstStyle/>
          <a:p>
            <a:fld id="{2D530012-DA36-4943-96AD-EE1CFC062846}" type="slidenum">
              <a:rPr kumimoji="1" lang="ja-JP" altLang="en-US" smtClean="0"/>
              <a:t>16</a:t>
            </a:fld>
            <a:endParaRPr kumimoji="1" lang="ja-JP" altLang="en-US"/>
          </a:p>
        </p:txBody>
      </p:sp>
    </p:spTree>
    <p:extLst>
      <p:ext uri="{BB962C8B-B14F-4D97-AF65-F5344CB8AC3E}">
        <p14:creationId xmlns:p14="http://schemas.microsoft.com/office/powerpoint/2010/main" val="6451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988BF0-3A2A-3359-3C18-E2DA6EC923A8}"/>
              </a:ext>
            </a:extLst>
          </p:cNvPr>
          <p:cNvPicPr>
            <a:picLocks noChangeAspect="1"/>
          </p:cNvPicPr>
          <p:nvPr/>
        </p:nvPicPr>
        <p:blipFill>
          <a:blip r:embed="rId2"/>
          <a:srcRect b="49189"/>
          <a:stretch>
            <a:fillRect/>
          </a:stretch>
        </p:blipFill>
        <p:spPr>
          <a:xfrm>
            <a:off x="324559" y="3224444"/>
            <a:ext cx="5309487" cy="2096113"/>
          </a:xfrm>
          <a:prstGeom prst="rect">
            <a:avLst/>
          </a:prstGeom>
        </p:spPr>
      </p:pic>
      <p:sp>
        <p:nvSpPr>
          <p:cNvPr id="4" name="テキスト ボックス 3"/>
          <p:cNvSpPr txBox="1"/>
          <p:nvPr/>
        </p:nvSpPr>
        <p:spPr>
          <a:xfrm>
            <a:off x="1471854" y="1049054"/>
            <a:ext cx="3914775"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４　作品名札の作成</a:t>
            </a:r>
          </a:p>
        </p:txBody>
      </p:sp>
      <p:sp>
        <p:nvSpPr>
          <p:cNvPr id="22" name="タイトル 1"/>
          <p:cNvSpPr txBox="1">
            <a:spLocks/>
          </p:cNvSpPr>
          <p:nvPr/>
        </p:nvSpPr>
        <p:spPr>
          <a:xfrm>
            <a:off x="433085" y="1571597"/>
            <a:ext cx="5992314" cy="734661"/>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作品名札の作成と貼付け</a:t>
            </a:r>
          </a:p>
        </p:txBody>
      </p:sp>
      <p:sp>
        <p:nvSpPr>
          <p:cNvPr id="11" name="テキスト ボックス 10"/>
          <p:cNvSpPr txBox="1"/>
          <p:nvPr/>
        </p:nvSpPr>
        <p:spPr>
          <a:xfrm>
            <a:off x="324559" y="2807512"/>
            <a:ext cx="3904541"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学校情報・作品点数の確認</a:t>
            </a:r>
          </a:p>
        </p:txBody>
      </p:sp>
      <p:sp>
        <p:nvSpPr>
          <p:cNvPr id="19" name="タイトル 1"/>
          <p:cNvSpPr txBox="1">
            <a:spLocks/>
          </p:cNvSpPr>
          <p:nvPr/>
        </p:nvSpPr>
        <p:spPr>
          <a:xfrm>
            <a:off x="324559" y="5320557"/>
            <a:ext cx="6285791" cy="1386701"/>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●応募作品に貼付していただく「作品名札」の作成シートです。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「応募者名簿」に入力した内容が、作品名札の①県名、②学校名、③ＪＡ名に自動反映されます。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学年および氏名（フリガナ・漢字）は手入力をお願いいたします。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2D530012-DA36-4943-96AD-EE1CFC062846}" type="slidenum">
              <a:rPr kumimoji="1" lang="ja-JP" altLang="en-US" smtClean="0"/>
              <a:t>17</a:t>
            </a:fld>
            <a:endParaRPr kumimoji="1" lang="ja-JP" altLang="en-US"/>
          </a:p>
        </p:txBody>
      </p:sp>
      <p:sp>
        <p:nvSpPr>
          <p:cNvPr id="13" name="タイトル 1"/>
          <p:cNvSpPr txBox="1">
            <a:spLocks/>
          </p:cNvSpPr>
          <p:nvPr/>
        </p:nvSpPr>
        <p:spPr>
          <a:xfrm>
            <a:off x="2200424" y="3577620"/>
            <a:ext cx="672147" cy="24364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4" name="タイトル 1"/>
          <p:cNvSpPr txBox="1">
            <a:spLocks/>
          </p:cNvSpPr>
          <p:nvPr/>
        </p:nvSpPr>
        <p:spPr>
          <a:xfrm>
            <a:off x="1868833" y="3722809"/>
            <a:ext cx="407996" cy="301856"/>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②</a:t>
            </a:r>
          </a:p>
        </p:txBody>
      </p:sp>
      <p:sp>
        <p:nvSpPr>
          <p:cNvPr id="16" name="タイトル 1"/>
          <p:cNvSpPr txBox="1">
            <a:spLocks/>
          </p:cNvSpPr>
          <p:nvPr/>
        </p:nvSpPr>
        <p:spPr>
          <a:xfrm>
            <a:off x="2361085" y="4906963"/>
            <a:ext cx="554999" cy="301856"/>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③</a:t>
            </a:r>
          </a:p>
        </p:txBody>
      </p:sp>
      <p:pic>
        <p:nvPicPr>
          <p:cNvPr id="9" name="図 8">
            <a:extLst>
              <a:ext uri="{FF2B5EF4-FFF2-40B4-BE49-F238E27FC236}">
                <a16:creationId xmlns:a16="http://schemas.microsoft.com/office/drawing/2014/main" id="{C2B8B7BF-B116-F246-0671-B704FC6E91C4}"/>
              </a:ext>
            </a:extLst>
          </p:cNvPr>
          <p:cNvPicPr>
            <a:picLocks noChangeAspect="1"/>
          </p:cNvPicPr>
          <p:nvPr/>
        </p:nvPicPr>
        <p:blipFill>
          <a:blip r:embed="rId3"/>
          <a:stretch>
            <a:fillRect/>
          </a:stretch>
        </p:blipFill>
        <p:spPr>
          <a:xfrm>
            <a:off x="259030" y="6891338"/>
            <a:ext cx="3882788" cy="2548074"/>
          </a:xfrm>
          <a:prstGeom prst="rect">
            <a:avLst/>
          </a:prstGeom>
        </p:spPr>
      </p:pic>
      <p:sp>
        <p:nvSpPr>
          <p:cNvPr id="12" name="テキスト ボックス 11">
            <a:extLst>
              <a:ext uri="{FF2B5EF4-FFF2-40B4-BE49-F238E27FC236}">
                <a16:creationId xmlns:a16="http://schemas.microsoft.com/office/drawing/2014/main" id="{317ADACA-6AB2-E6FE-9C75-A12B8C080CE6}"/>
              </a:ext>
            </a:extLst>
          </p:cNvPr>
          <p:cNvSpPr txBox="1"/>
          <p:nvPr/>
        </p:nvSpPr>
        <p:spPr>
          <a:xfrm>
            <a:off x="3906281" y="7849264"/>
            <a:ext cx="2804726" cy="954107"/>
          </a:xfrm>
          <a:prstGeom prst="rect">
            <a:avLst/>
          </a:prstGeom>
          <a:noFill/>
        </p:spPr>
        <p:txBody>
          <a:bodyPr wrap="square">
            <a:spAutoFit/>
          </a:bodyPr>
          <a:lstStyle/>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名札のサイズは、タテ約</a:t>
            </a:r>
            <a:r>
              <a:rPr lang="en-US" altLang="ja-JP" sz="1400" dirty="0">
                <a:solidFill>
                  <a:schemeClr val="tx1"/>
                </a:solidFill>
                <a:latin typeface="BIZ UDPゴシック" panose="020B0400000000000000" pitchFamily="50" charset="-128"/>
                <a:ea typeface="BIZ UDPゴシック" panose="020B0400000000000000" pitchFamily="50" charset="-128"/>
              </a:rPr>
              <a:t>8cm×</a:t>
            </a:r>
            <a:r>
              <a:rPr lang="ja-JP" altLang="en-US" sz="1400" dirty="0">
                <a:solidFill>
                  <a:schemeClr val="tx1"/>
                </a:solidFill>
                <a:latin typeface="BIZ UDPゴシック" panose="020B0400000000000000" pitchFamily="50" charset="-128"/>
                <a:ea typeface="BIZ UDPゴシック" panose="020B0400000000000000" pitchFamily="50" charset="-128"/>
              </a:rPr>
              <a:t>ヨコ約</a:t>
            </a:r>
            <a:r>
              <a:rPr lang="en-US" altLang="ja-JP" sz="1400" dirty="0">
                <a:solidFill>
                  <a:schemeClr val="tx1"/>
                </a:solidFill>
                <a:latin typeface="BIZ UDPゴシック" panose="020B0400000000000000" pitchFamily="50" charset="-128"/>
                <a:ea typeface="BIZ UDPゴシック" panose="020B0400000000000000" pitchFamily="50" charset="-128"/>
              </a:rPr>
              <a:t>12cm</a:t>
            </a:r>
            <a:r>
              <a:rPr lang="ja-JP" altLang="en-US" sz="1400" dirty="0">
                <a:solidFill>
                  <a:schemeClr val="tx1"/>
                </a:solidFill>
                <a:latin typeface="BIZ UDPゴシック" panose="020B0400000000000000" pitchFamily="50" charset="-128"/>
                <a:ea typeface="BIZ UDPゴシック" panose="020B0400000000000000" pitchFamily="50" charset="-128"/>
              </a:rPr>
              <a:t>を目安としていますが、必要事項の記載があれば多少のサイズ違いは差支えありません。</a:t>
            </a:r>
            <a:endParaRPr lang="ja-JP" altLang="en-US" sz="1400" dirty="0"/>
          </a:p>
        </p:txBody>
      </p:sp>
    </p:spTree>
    <p:extLst>
      <p:ext uri="{BB962C8B-B14F-4D97-AF65-F5344CB8AC3E}">
        <p14:creationId xmlns:p14="http://schemas.microsoft.com/office/powerpoint/2010/main" val="150460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20D5CF-A461-D303-79F3-01606607C996}"/>
              </a:ext>
            </a:extLst>
          </p:cNvPr>
          <p:cNvPicPr>
            <a:picLocks noChangeAspect="1"/>
          </p:cNvPicPr>
          <p:nvPr/>
        </p:nvPicPr>
        <p:blipFill>
          <a:blip r:embed="rId2"/>
          <a:stretch>
            <a:fillRect/>
          </a:stretch>
        </p:blipFill>
        <p:spPr>
          <a:xfrm>
            <a:off x="396164" y="3282959"/>
            <a:ext cx="3524431" cy="3918151"/>
          </a:xfrm>
          <a:prstGeom prst="rect">
            <a:avLst/>
          </a:prstGeom>
        </p:spPr>
      </p:pic>
      <p:sp>
        <p:nvSpPr>
          <p:cNvPr id="4" name="テキスト ボックス 3"/>
          <p:cNvSpPr txBox="1"/>
          <p:nvPr/>
        </p:nvSpPr>
        <p:spPr>
          <a:xfrm>
            <a:off x="1471854" y="1049054"/>
            <a:ext cx="3914775"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５　外字報告書の作成</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433085" y="1571597"/>
            <a:ext cx="5992314" cy="734661"/>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外字報告書の作成</a:t>
            </a:r>
          </a:p>
        </p:txBody>
      </p:sp>
      <p:sp>
        <p:nvSpPr>
          <p:cNvPr id="11" name="テキスト ボックス 10"/>
          <p:cNvSpPr txBox="1"/>
          <p:nvPr/>
        </p:nvSpPr>
        <p:spPr>
          <a:xfrm>
            <a:off x="324559" y="2807512"/>
            <a:ext cx="3904541"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学校情報・作品点数の確認</a:t>
            </a:r>
          </a:p>
        </p:txBody>
      </p:sp>
      <p:sp>
        <p:nvSpPr>
          <p:cNvPr id="17" name="タイトル 1"/>
          <p:cNvSpPr txBox="1">
            <a:spLocks/>
          </p:cNvSpPr>
          <p:nvPr/>
        </p:nvSpPr>
        <p:spPr>
          <a:xfrm>
            <a:off x="324559" y="7201110"/>
            <a:ext cx="6467529" cy="2567996"/>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●外字報告書の記入について</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①「応募者名簿」の「外字」の項目に○をつけた児童・生徒の学年・フリガナを入力します。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②「外字報告書」をプリントアウトし、外字がある児童・生徒の正しい漢字氏名を手書きにて記入してください。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外字がない場合にはご提出いただく必要はございませんが、入賞時に氏名がそのままの表記で賞状や報道資料等に使用されますので、ご注意ください。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D530012-DA36-4943-96AD-EE1CFC062846}" type="slidenum">
              <a:rPr kumimoji="1" lang="ja-JP" altLang="en-US" smtClean="0"/>
              <a:t>18</a:t>
            </a:fld>
            <a:endParaRPr kumimoji="1" lang="ja-JP" altLang="en-US"/>
          </a:p>
        </p:txBody>
      </p:sp>
      <p:sp>
        <p:nvSpPr>
          <p:cNvPr id="14" name="タイトル 1"/>
          <p:cNvSpPr txBox="1">
            <a:spLocks/>
          </p:cNvSpPr>
          <p:nvPr/>
        </p:nvSpPr>
        <p:spPr>
          <a:xfrm>
            <a:off x="844157" y="6506805"/>
            <a:ext cx="125539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8" name="タイトル 1"/>
          <p:cNvSpPr txBox="1">
            <a:spLocks/>
          </p:cNvSpPr>
          <p:nvPr/>
        </p:nvSpPr>
        <p:spPr>
          <a:xfrm>
            <a:off x="2158380" y="6392741"/>
            <a:ext cx="125539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①</a:t>
            </a:r>
          </a:p>
        </p:txBody>
      </p:sp>
      <p:sp>
        <p:nvSpPr>
          <p:cNvPr id="19" name="タイトル 1"/>
          <p:cNvSpPr txBox="1">
            <a:spLocks/>
          </p:cNvSpPr>
          <p:nvPr/>
        </p:nvSpPr>
        <p:spPr>
          <a:xfrm>
            <a:off x="2158380" y="6782368"/>
            <a:ext cx="1255394" cy="397455"/>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rgbClr val="FF0000"/>
                </a:solidFill>
                <a:latin typeface="BIZ UDPゴシック" panose="020B0400000000000000" pitchFamily="50" charset="-128"/>
                <a:ea typeface="BIZ UDPゴシック" panose="020B0400000000000000" pitchFamily="50" charset="-128"/>
              </a:rPr>
              <a:t>②</a:t>
            </a:r>
          </a:p>
        </p:txBody>
      </p:sp>
    </p:spTree>
    <p:extLst>
      <p:ext uri="{BB962C8B-B14F-4D97-AF65-F5344CB8AC3E}">
        <p14:creationId xmlns:p14="http://schemas.microsoft.com/office/powerpoint/2010/main" val="32637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4235D-71AD-4884-6B22-DAF8DB0DE140}"/>
              </a:ext>
            </a:extLst>
          </p:cNvPr>
          <p:cNvSpPr>
            <a:spLocks noGrp="1"/>
          </p:cNvSpPr>
          <p:nvPr>
            <p:ph type="title"/>
          </p:nvPr>
        </p:nvSpPr>
        <p:spPr>
          <a:xfrm>
            <a:off x="2345197" y="1524000"/>
            <a:ext cx="2167606" cy="443278"/>
          </a:xfrm>
        </p:spPr>
        <p:txBody>
          <a:bodyPr/>
          <a:lstStyle/>
          <a:p>
            <a:r>
              <a:rPr kumimoji="1" lang="ja-JP" altLang="en-US" dirty="0"/>
              <a:t>お問い合わせ先</a:t>
            </a:r>
          </a:p>
        </p:txBody>
      </p:sp>
      <p:sp>
        <p:nvSpPr>
          <p:cNvPr id="3" name="スライド番号プレースホルダー 2">
            <a:extLst>
              <a:ext uri="{FF2B5EF4-FFF2-40B4-BE49-F238E27FC236}">
                <a16:creationId xmlns:a16="http://schemas.microsoft.com/office/drawing/2014/main" id="{A32B785B-398A-C77C-E26D-55B84FCD1B68}"/>
              </a:ext>
            </a:extLst>
          </p:cNvPr>
          <p:cNvSpPr>
            <a:spLocks noGrp="1"/>
          </p:cNvSpPr>
          <p:nvPr>
            <p:ph type="sldNum" sz="quarter" idx="12"/>
          </p:nvPr>
        </p:nvSpPr>
        <p:spPr/>
        <p:txBody>
          <a:bodyPr/>
          <a:lstStyle/>
          <a:p>
            <a:fld id="{2D530012-DA36-4943-96AD-EE1CFC062846}" type="slidenum">
              <a:rPr kumimoji="1" lang="ja-JP" altLang="en-US" smtClean="0"/>
              <a:pPr/>
              <a:t>19</a:t>
            </a:fld>
            <a:endParaRPr kumimoji="1" lang="ja-JP" altLang="en-US"/>
          </a:p>
        </p:txBody>
      </p:sp>
      <p:sp>
        <p:nvSpPr>
          <p:cNvPr id="5" name="テキスト ボックス 4">
            <a:extLst>
              <a:ext uri="{FF2B5EF4-FFF2-40B4-BE49-F238E27FC236}">
                <a16:creationId xmlns:a16="http://schemas.microsoft.com/office/drawing/2014/main" id="{211DCEEC-8837-1294-13C5-0913D04F42D7}"/>
              </a:ext>
            </a:extLst>
          </p:cNvPr>
          <p:cNvSpPr txBox="1"/>
          <p:nvPr/>
        </p:nvSpPr>
        <p:spPr>
          <a:xfrm>
            <a:off x="540694" y="3225364"/>
            <a:ext cx="5441950" cy="1600438"/>
          </a:xfrm>
          <a:prstGeom prst="rect">
            <a:avLst/>
          </a:prstGeom>
          <a:noFill/>
        </p:spPr>
        <p:txBody>
          <a:bodyPr wrap="square">
            <a:spAutoFit/>
          </a:bodyPr>
          <a:lstStyle/>
          <a:p>
            <a:pPr marL="430530" indent="-30480" algn="just">
              <a:buNone/>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ＪＡ共済連</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新潟</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事業企画部　普及管理グループ　</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交通安全ポスターコンクール</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運営</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事務局</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メールアドレス：</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hlinkClick r:id="rId2"/>
              </a:rPr>
              <a:t>17-jigyoukikaku@ja-kyosai.or.jp</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30530" indent="-30480" algn="just">
              <a:buNone/>
            </a:pPr>
            <a:r>
              <a:rPr lang="ja-JP" altLang="ja-JP" sz="140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連　　絡　　先：℡０２５－２１１－２３２３</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6" name="図 5" descr="ガショー">
            <a:extLst>
              <a:ext uri="{FF2B5EF4-FFF2-40B4-BE49-F238E27FC236}">
                <a16:creationId xmlns:a16="http://schemas.microsoft.com/office/drawing/2014/main" id="{A7DEE6DF-509E-6EAA-1877-602E7F9F06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384" y="5483233"/>
            <a:ext cx="2755416" cy="3509825"/>
          </a:xfrm>
          <a:prstGeom prst="rect">
            <a:avLst/>
          </a:prstGeom>
          <a:noFill/>
          <a:ln>
            <a:noFill/>
          </a:ln>
        </p:spPr>
      </p:pic>
    </p:spTree>
    <p:extLst>
      <p:ext uri="{BB962C8B-B14F-4D97-AF65-F5344CB8AC3E}">
        <p14:creationId xmlns:p14="http://schemas.microsoft.com/office/powerpoint/2010/main" val="229259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843" y="1874520"/>
            <a:ext cx="5992314" cy="431848"/>
          </a:xfrm>
        </p:spPr>
        <p:txBody>
          <a:bodyPr>
            <a:noAutofit/>
          </a:bodyPr>
          <a:lstStyle/>
          <a:p>
            <a:pPr algn="ctr"/>
            <a:r>
              <a:rPr kumimoji="1" lang="ja-JP" altLang="en-US" sz="3600" b="1" dirty="0">
                <a:latin typeface="BIZ UDPゴシック" panose="020B0400000000000000" pitchFamily="50" charset="-128"/>
                <a:ea typeface="BIZ UDPゴシック" panose="020B0400000000000000" pitchFamily="50" charset="-128"/>
              </a:rPr>
              <a:t>「応募用ツール」の目的</a:t>
            </a:r>
          </a:p>
        </p:txBody>
      </p:sp>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はじめに</a:t>
            </a:r>
          </a:p>
        </p:txBody>
      </p:sp>
      <p:sp>
        <p:nvSpPr>
          <p:cNvPr id="5" name="テキスト ボックス 4"/>
          <p:cNvSpPr txBox="1"/>
          <p:nvPr/>
        </p:nvSpPr>
        <p:spPr>
          <a:xfrm>
            <a:off x="284563" y="3600450"/>
            <a:ext cx="6450805" cy="2261260"/>
          </a:xfrm>
          <a:prstGeom prst="rect">
            <a:avLst/>
          </a:prstGeom>
          <a:noFill/>
        </p:spPr>
        <p:txBody>
          <a:bodyPr wrap="non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ＪＡ共済は、相互扶助・思いやりの精神を、次代をになう小・中学生にも伝えていくとともに、</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児童・生徒の図画工作・美術教育の高揚をはかり、交通安全思想を幅広く社会に訴えることを</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目的として「交通安全ポスターコンクール」を開催しています。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このたび、コンクールに応募いただく学校教員の皆さまの作業負荷を軽減することを目的に、</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「応募者名簿」、「送付状」、「作品名札」を作成できる「応募用ツール」を導入いたしました。</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使用方法をマニュアルにまとめましたので、ぜひご活用ください。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a:xfrm>
            <a:off x="432843" y="3168602"/>
            <a:ext cx="5992314" cy="431848"/>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学校教員の皆さまへ</a:t>
            </a:r>
          </a:p>
        </p:txBody>
      </p:sp>
      <p:sp>
        <p:nvSpPr>
          <p:cNvPr id="7" name="タイトル 1"/>
          <p:cNvSpPr txBox="1">
            <a:spLocks/>
          </p:cNvSpPr>
          <p:nvPr/>
        </p:nvSpPr>
        <p:spPr>
          <a:xfrm>
            <a:off x="513808" y="6939868"/>
            <a:ext cx="5992314" cy="431848"/>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「応募用ツール」を活用することにより</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できること</a:t>
            </a:r>
          </a:p>
        </p:txBody>
      </p:sp>
      <p:sp>
        <p:nvSpPr>
          <p:cNvPr id="8" name="テキスト ボックス 7"/>
          <p:cNvSpPr txBox="1"/>
          <p:nvPr/>
        </p:nvSpPr>
        <p:spPr>
          <a:xfrm>
            <a:off x="513808" y="7606666"/>
            <a:ext cx="6074099" cy="1430263"/>
          </a:xfrm>
          <a:prstGeom prst="rect">
            <a:avLst/>
          </a:prstGeom>
          <a:noFill/>
        </p:spPr>
        <p:txBody>
          <a:bodyPr wrap="none" rtlCol="0">
            <a:spAutoFit/>
          </a:bodyPr>
          <a:lstStyle/>
          <a:p>
            <a:pPr marL="171450" indent="-171450">
              <a:lnSpc>
                <a:spcPct val="1500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「応募者名簿」シートに入力をすることで、送付状や作品名札の作成が簡単になります。</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「応募者名簿」シートに入力をすることで、応募者数を自動集計し、送付状が自動作成</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されます。</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「応募者名簿」シートに入力をすることで、入力内容が作品名札の①県名、②学校名、</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③ＪＡ名が自動反映されます。（学年・お名前は手入力となります）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1" name="スライド番号プレースホルダー 26"/>
          <p:cNvSpPr>
            <a:spLocks noGrp="1"/>
          </p:cNvSpPr>
          <p:nvPr>
            <p:ph type="sldNum" sz="quarter" idx="12"/>
          </p:nvPr>
        </p:nvSpPr>
        <p:spPr>
          <a:xfrm>
            <a:off x="6185844" y="9460558"/>
            <a:ext cx="658513" cy="527403"/>
          </a:xfrm>
        </p:spPr>
        <p:txBody>
          <a:bodyPr/>
          <a:lstStyle/>
          <a:p>
            <a:fld id="{2D530012-DA36-4943-96AD-EE1CFC062846}" type="slidenum">
              <a:rPr kumimoji="1" lang="ja-JP" altLang="en-US" smtClean="0"/>
              <a:t>2</a:t>
            </a:fld>
            <a:endParaRPr kumimoji="1" lang="ja-JP" altLang="en-US" dirty="0"/>
          </a:p>
        </p:txBody>
      </p:sp>
    </p:spTree>
    <p:extLst>
      <p:ext uri="{BB962C8B-B14F-4D97-AF65-F5344CB8AC3E}">
        <p14:creationId xmlns:p14="http://schemas.microsoft.com/office/powerpoint/2010/main" val="404458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843" y="1874520"/>
            <a:ext cx="5992314" cy="431848"/>
          </a:xfrm>
        </p:spPr>
        <p:txBody>
          <a:bodyPr>
            <a:noAutofit/>
          </a:bodyPr>
          <a:lstStyle/>
          <a:p>
            <a:pPr algn="ctr"/>
            <a:r>
              <a:rPr lang="ja-JP" altLang="en-US" sz="3600" b="1" dirty="0">
                <a:latin typeface="BIZ UDPゴシック" panose="020B0400000000000000" pitchFamily="50" charset="-128"/>
                <a:ea typeface="BIZ UDPゴシック" panose="020B0400000000000000" pitchFamily="50" charset="-128"/>
              </a:rPr>
              <a:t>目　次</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はじめに</a:t>
            </a:r>
          </a:p>
        </p:txBody>
      </p:sp>
      <p:sp>
        <p:nvSpPr>
          <p:cNvPr id="11" name="スライド番号プレースホルダー 26"/>
          <p:cNvSpPr>
            <a:spLocks noGrp="1"/>
          </p:cNvSpPr>
          <p:nvPr>
            <p:ph type="sldNum" sz="quarter" idx="12"/>
          </p:nvPr>
        </p:nvSpPr>
        <p:spPr>
          <a:xfrm>
            <a:off x="6185844" y="9460558"/>
            <a:ext cx="658513" cy="527403"/>
          </a:xfrm>
        </p:spPr>
        <p:txBody>
          <a:bodyPr/>
          <a:lstStyle/>
          <a:p>
            <a:fld id="{2D530012-DA36-4943-96AD-EE1CFC062846}" type="slidenum">
              <a:rPr kumimoji="1" lang="ja-JP" altLang="en-US" smtClean="0"/>
              <a:t>3</a:t>
            </a:fld>
            <a:endParaRPr kumimoji="1" lang="ja-JP" altLang="en-US" dirty="0"/>
          </a:p>
        </p:txBody>
      </p:sp>
      <p:sp>
        <p:nvSpPr>
          <p:cNvPr id="9" name="テキスト ボックス 8"/>
          <p:cNvSpPr txBox="1"/>
          <p:nvPr/>
        </p:nvSpPr>
        <p:spPr>
          <a:xfrm>
            <a:off x="334800" y="3172168"/>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Ｃｈａｐｔｅｒ０　概要</a:t>
            </a:r>
          </a:p>
        </p:txBody>
      </p:sp>
      <p:sp>
        <p:nvSpPr>
          <p:cNvPr id="12" name="テキスト ボックス 11"/>
          <p:cNvSpPr txBox="1"/>
          <p:nvPr/>
        </p:nvSpPr>
        <p:spPr>
          <a:xfrm>
            <a:off x="334800" y="3873632"/>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1</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はじめの準備</a:t>
            </a:r>
          </a:p>
        </p:txBody>
      </p:sp>
      <p:sp>
        <p:nvSpPr>
          <p:cNvPr id="14" name="テキスト ボックス 13"/>
          <p:cNvSpPr txBox="1"/>
          <p:nvPr/>
        </p:nvSpPr>
        <p:spPr>
          <a:xfrm>
            <a:off x="334800" y="4575096"/>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2</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応募者名簿の作成</a:t>
            </a:r>
          </a:p>
        </p:txBody>
      </p:sp>
      <p:sp>
        <p:nvSpPr>
          <p:cNvPr id="16" name="テキスト ボックス 15"/>
          <p:cNvSpPr txBox="1"/>
          <p:nvPr/>
        </p:nvSpPr>
        <p:spPr>
          <a:xfrm>
            <a:off x="334800" y="5276560"/>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3</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送付状の作成</a:t>
            </a:r>
          </a:p>
        </p:txBody>
      </p:sp>
      <p:sp>
        <p:nvSpPr>
          <p:cNvPr id="18" name="テキスト ボックス 17"/>
          <p:cNvSpPr txBox="1"/>
          <p:nvPr/>
        </p:nvSpPr>
        <p:spPr>
          <a:xfrm>
            <a:off x="334800" y="5977428"/>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4</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作品名札の作成</a:t>
            </a:r>
          </a:p>
        </p:txBody>
      </p:sp>
      <p:sp>
        <p:nvSpPr>
          <p:cNvPr id="20" name="テキスト ボックス 19"/>
          <p:cNvSpPr txBox="1"/>
          <p:nvPr/>
        </p:nvSpPr>
        <p:spPr>
          <a:xfrm>
            <a:off x="334800" y="6678296"/>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Ｃｈａｐｔｅｒ</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5</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外字報告書の作成</a:t>
            </a:r>
          </a:p>
        </p:txBody>
      </p:sp>
      <p:sp>
        <p:nvSpPr>
          <p:cNvPr id="23" name="タイトル 1"/>
          <p:cNvSpPr txBox="1">
            <a:spLocks/>
          </p:cNvSpPr>
          <p:nvPr/>
        </p:nvSpPr>
        <p:spPr>
          <a:xfrm>
            <a:off x="3886200" y="2915722"/>
            <a:ext cx="380140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４</a:t>
            </a:r>
          </a:p>
        </p:txBody>
      </p:sp>
      <p:sp>
        <p:nvSpPr>
          <p:cNvPr id="24" name="タイトル 1"/>
          <p:cNvSpPr txBox="1">
            <a:spLocks/>
          </p:cNvSpPr>
          <p:nvPr/>
        </p:nvSpPr>
        <p:spPr>
          <a:xfrm>
            <a:off x="3886200" y="3615474"/>
            <a:ext cx="380140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７</a:t>
            </a:r>
          </a:p>
        </p:txBody>
      </p:sp>
      <p:sp>
        <p:nvSpPr>
          <p:cNvPr id="25" name="タイトル 1"/>
          <p:cNvSpPr txBox="1">
            <a:spLocks/>
          </p:cNvSpPr>
          <p:nvPr/>
        </p:nvSpPr>
        <p:spPr>
          <a:xfrm>
            <a:off x="3886200" y="4333842"/>
            <a:ext cx="380140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１４</a:t>
            </a:r>
          </a:p>
        </p:txBody>
      </p:sp>
      <p:sp>
        <p:nvSpPr>
          <p:cNvPr id="26" name="タイトル 1"/>
          <p:cNvSpPr txBox="1">
            <a:spLocks/>
          </p:cNvSpPr>
          <p:nvPr/>
        </p:nvSpPr>
        <p:spPr>
          <a:xfrm>
            <a:off x="3886200" y="5040930"/>
            <a:ext cx="380140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１</a:t>
            </a:r>
            <a:r>
              <a:rPr lang="en-US" altLang="ja-JP" sz="1800" b="1" dirty="0">
                <a:solidFill>
                  <a:schemeClr val="tx1"/>
                </a:solidFill>
                <a:latin typeface="BIZ UDPゴシック" panose="020B0400000000000000" pitchFamily="50" charset="-128"/>
                <a:ea typeface="BIZ UDPゴシック" panose="020B0400000000000000" pitchFamily="50" charset="-128"/>
              </a:rPr>
              <a:t>6</a:t>
            </a:r>
          </a:p>
        </p:txBody>
      </p:sp>
      <p:sp>
        <p:nvSpPr>
          <p:cNvPr id="27" name="タイトル 1"/>
          <p:cNvSpPr txBox="1">
            <a:spLocks/>
          </p:cNvSpPr>
          <p:nvPr/>
        </p:nvSpPr>
        <p:spPr>
          <a:xfrm>
            <a:off x="3886200" y="5719270"/>
            <a:ext cx="380140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１</a:t>
            </a:r>
            <a:r>
              <a:rPr lang="en-US" altLang="ja-JP" sz="1800" b="1" dirty="0">
                <a:solidFill>
                  <a:schemeClr val="tx1"/>
                </a:solidFill>
                <a:latin typeface="BIZ UDPゴシック" panose="020B0400000000000000" pitchFamily="50" charset="-128"/>
                <a:ea typeface="BIZ UDPゴシック" panose="020B0400000000000000" pitchFamily="50" charset="-128"/>
              </a:rPr>
              <a:t>7</a:t>
            </a:r>
          </a:p>
        </p:txBody>
      </p:sp>
      <p:sp>
        <p:nvSpPr>
          <p:cNvPr id="28" name="タイトル 1"/>
          <p:cNvSpPr txBox="1">
            <a:spLocks/>
          </p:cNvSpPr>
          <p:nvPr/>
        </p:nvSpPr>
        <p:spPr>
          <a:xfrm>
            <a:off x="3886200" y="6420138"/>
            <a:ext cx="2637000"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１８</a:t>
            </a:r>
            <a:endParaRPr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EA06401-621E-DE39-28A8-9719CB2F536A}"/>
              </a:ext>
            </a:extLst>
          </p:cNvPr>
          <p:cNvSpPr txBox="1"/>
          <p:nvPr/>
        </p:nvSpPr>
        <p:spPr>
          <a:xfrm>
            <a:off x="334800" y="7262496"/>
            <a:ext cx="3402810" cy="338554"/>
          </a:xfrm>
          <a:prstGeom prst="rect">
            <a:avLst/>
          </a:prstGeom>
          <a:solidFill>
            <a:schemeClr val="accent3"/>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お問い合わせ先</a:t>
            </a:r>
          </a:p>
        </p:txBody>
      </p:sp>
      <p:sp>
        <p:nvSpPr>
          <p:cNvPr id="5" name="タイトル 1">
            <a:extLst>
              <a:ext uri="{FF2B5EF4-FFF2-40B4-BE49-F238E27FC236}">
                <a16:creationId xmlns:a16="http://schemas.microsoft.com/office/drawing/2014/main" id="{95EA1EB8-8F32-9554-7FAE-8D4789FFE119}"/>
              </a:ext>
            </a:extLst>
          </p:cNvPr>
          <p:cNvSpPr txBox="1">
            <a:spLocks/>
          </p:cNvSpPr>
          <p:nvPr/>
        </p:nvSpPr>
        <p:spPr>
          <a:xfrm>
            <a:off x="3886200" y="6993202"/>
            <a:ext cx="2637000"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 １９</a:t>
            </a:r>
            <a:endParaRPr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17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843" y="1874520"/>
            <a:ext cx="5992314" cy="431848"/>
          </a:xfrm>
        </p:spPr>
        <p:txBody>
          <a:bodyPr>
            <a:noAutofit/>
          </a:bodyPr>
          <a:lstStyle/>
          <a:p>
            <a:pPr algn="ctr"/>
            <a:r>
              <a:rPr lang="ja-JP" altLang="en-US" sz="3600" b="1" dirty="0">
                <a:latin typeface="BIZ UDPゴシック" panose="020B0400000000000000" pitchFamily="50" charset="-128"/>
                <a:ea typeface="BIZ UDPゴシック" panose="020B0400000000000000" pitchFamily="50" charset="-128"/>
              </a:rPr>
              <a:t>①応募フロー</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Chapter0</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概要</a:t>
            </a:r>
          </a:p>
        </p:txBody>
      </p:sp>
      <p:sp>
        <p:nvSpPr>
          <p:cNvPr id="13" name="矢印: 左 10">
            <a:extLst>
              <a:ext uri="{FF2B5EF4-FFF2-40B4-BE49-F238E27FC236}">
                <a16:creationId xmlns:a16="http://schemas.microsoft.com/office/drawing/2014/main" id="{F6CDC8A4-5542-14B2-AD8A-FFE2768D354C}"/>
              </a:ext>
            </a:extLst>
          </p:cNvPr>
          <p:cNvSpPr/>
          <p:nvPr/>
        </p:nvSpPr>
        <p:spPr>
          <a:xfrm flipH="1">
            <a:off x="1038390" y="6115319"/>
            <a:ext cx="443391" cy="340603"/>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p:cNvSpPr/>
          <p:nvPr/>
        </p:nvSpPr>
        <p:spPr>
          <a:xfrm>
            <a:off x="315480" y="3460218"/>
            <a:ext cx="6199620" cy="1371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挿絵, 建物, ウィンドウ が含まれている画像&#10;&#10;AI 生成コンテンツは間違っている可能性があります。">
            <a:extLst>
              <a:ext uri="{FF2B5EF4-FFF2-40B4-BE49-F238E27FC236}">
                <a16:creationId xmlns:a16="http://schemas.microsoft.com/office/drawing/2014/main" id="{7B1FC5F0-B01F-8265-E82A-4189D33E29D3}"/>
              </a:ext>
            </a:extLst>
          </p:cNvPr>
          <p:cNvPicPr>
            <a:picLocks noChangeAspect="1"/>
          </p:cNvPicPr>
          <p:nvPr/>
        </p:nvPicPr>
        <p:blipFill>
          <a:blip r:embed="rId2"/>
          <a:stretch>
            <a:fillRect/>
          </a:stretch>
        </p:blipFill>
        <p:spPr>
          <a:xfrm>
            <a:off x="432615" y="3579234"/>
            <a:ext cx="2124187" cy="1133567"/>
          </a:xfrm>
          <a:prstGeom prst="rect">
            <a:avLst/>
          </a:prstGeom>
        </p:spPr>
      </p:pic>
      <p:sp>
        <p:nvSpPr>
          <p:cNvPr id="18" name="テキスト ボックス 17"/>
          <p:cNvSpPr txBox="1"/>
          <p:nvPr/>
        </p:nvSpPr>
        <p:spPr>
          <a:xfrm>
            <a:off x="315480" y="2997593"/>
            <a:ext cx="2370192"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Ｓｔｅｐ①</a:t>
            </a:r>
          </a:p>
        </p:txBody>
      </p:sp>
      <p:sp>
        <p:nvSpPr>
          <p:cNvPr id="19" name="タイトル 1"/>
          <p:cNvSpPr txBox="1">
            <a:spLocks/>
          </p:cNvSpPr>
          <p:nvPr/>
        </p:nvSpPr>
        <p:spPr>
          <a:xfrm>
            <a:off x="1650704" y="3728050"/>
            <a:ext cx="599231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児童・生徒から作品を集めます。</a:t>
            </a:r>
          </a:p>
        </p:txBody>
      </p:sp>
      <p:sp>
        <p:nvSpPr>
          <p:cNvPr id="20" name="正方形/長方形 19"/>
          <p:cNvSpPr/>
          <p:nvPr/>
        </p:nvSpPr>
        <p:spPr>
          <a:xfrm>
            <a:off x="315480" y="5620755"/>
            <a:ext cx="6199620" cy="1371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15480" y="5158130"/>
            <a:ext cx="2370192"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Ｓｔｅｐ②</a:t>
            </a:r>
          </a:p>
        </p:txBody>
      </p:sp>
      <p:sp>
        <p:nvSpPr>
          <p:cNvPr id="22" name="タイトル 1"/>
          <p:cNvSpPr txBox="1">
            <a:spLocks/>
          </p:cNvSpPr>
          <p:nvPr/>
        </p:nvSpPr>
        <p:spPr>
          <a:xfrm>
            <a:off x="1872527" y="5911265"/>
            <a:ext cx="599231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集めた作品を</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最寄りのＪＡに提出します。</a:t>
            </a:r>
          </a:p>
        </p:txBody>
      </p:sp>
      <p:pic>
        <p:nvPicPr>
          <p:cNvPr id="11" name="図 10" descr="アイコン&#10;&#10;AI 生成コンテンツは間違っている可能性があります。">
            <a:extLst>
              <a:ext uri="{FF2B5EF4-FFF2-40B4-BE49-F238E27FC236}">
                <a16:creationId xmlns:a16="http://schemas.microsoft.com/office/drawing/2014/main" id="{F4361A31-8746-7A4B-F189-11B1060E80DF}"/>
              </a:ext>
            </a:extLst>
          </p:cNvPr>
          <p:cNvPicPr>
            <a:picLocks noChangeAspect="1"/>
          </p:cNvPicPr>
          <p:nvPr/>
        </p:nvPicPr>
        <p:blipFill>
          <a:blip r:embed="rId3"/>
          <a:stretch>
            <a:fillRect/>
          </a:stretch>
        </p:blipFill>
        <p:spPr>
          <a:xfrm>
            <a:off x="522786" y="5737383"/>
            <a:ext cx="367808" cy="1180797"/>
          </a:xfrm>
          <a:prstGeom prst="rect">
            <a:avLst/>
          </a:prstGeom>
        </p:spPr>
      </p:pic>
      <p:sp>
        <p:nvSpPr>
          <p:cNvPr id="23" name="正方形/長方形 22"/>
          <p:cNvSpPr/>
          <p:nvPr/>
        </p:nvSpPr>
        <p:spPr>
          <a:xfrm>
            <a:off x="315480" y="7781292"/>
            <a:ext cx="6199620" cy="1371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15480" y="7318667"/>
            <a:ext cx="2370192"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Ｓｔｅｐ③</a:t>
            </a:r>
          </a:p>
        </p:txBody>
      </p:sp>
      <p:sp>
        <p:nvSpPr>
          <p:cNvPr id="25" name="タイトル 1"/>
          <p:cNvSpPr txBox="1">
            <a:spLocks/>
          </p:cNvSpPr>
          <p:nvPr/>
        </p:nvSpPr>
        <p:spPr>
          <a:xfrm>
            <a:off x="1872527" y="8163839"/>
            <a:ext cx="5992314"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応募作品を募集要領に基づき</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審査・選考いたします。</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7" name="スライド番号プレースホルダー 26"/>
          <p:cNvSpPr>
            <a:spLocks noGrp="1"/>
          </p:cNvSpPr>
          <p:nvPr>
            <p:ph type="sldNum" sz="quarter" idx="12"/>
          </p:nvPr>
        </p:nvSpPr>
        <p:spPr/>
        <p:txBody>
          <a:bodyPr/>
          <a:lstStyle/>
          <a:p>
            <a:fld id="{2D530012-DA36-4943-96AD-EE1CFC062846}" type="slidenum">
              <a:rPr kumimoji="1" lang="ja-JP" altLang="en-US" smtClean="0"/>
              <a:t>4</a:t>
            </a:fld>
            <a:endParaRPr kumimoji="1" lang="ja-JP" altLang="en-US" dirty="0"/>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4FE24312-3448-A93B-130D-7D29A6204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704" y="5802536"/>
            <a:ext cx="1571564" cy="1050489"/>
          </a:xfrm>
          <a:prstGeom prst="rect">
            <a:avLst/>
          </a:prstGeom>
        </p:spPr>
      </p:pic>
      <p:pic>
        <p:nvPicPr>
          <p:cNvPr id="7" name="図 6">
            <a:extLst>
              <a:ext uri="{FF2B5EF4-FFF2-40B4-BE49-F238E27FC236}">
                <a16:creationId xmlns:a16="http://schemas.microsoft.com/office/drawing/2014/main" id="{9D0656FA-6FB9-C159-4C1B-FD749347EAFC}"/>
              </a:ext>
            </a:extLst>
          </p:cNvPr>
          <p:cNvPicPr>
            <a:picLocks noChangeAspect="1"/>
          </p:cNvPicPr>
          <p:nvPr/>
        </p:nvPicPr>
        <p:blipFill>
          <a:blip r:embed="rId5"/>
          <a:stretch>
            <a:fillRect/>
          </a:stretch>
        </p:blipFill>
        <p:spPr>
          <a:xfrm>
            <a:off x="797700" y="7936895"/>
            <a:ext cx="1706007" cy="1050601"/>
          </a:xfrm>
          <a:prstGeom prst="rect">
            <a:avLst/>
          </a:prstGeom>
        </p:spPr>
      </p:pic>
    </p:spTree>
    <p:extLst>
      <p:ext uri="{BB962C8B-B14F-4D97-AF65-F5344CB8AC3E}">
        <p14:creationId xmlns:p14="http://schemas.microsoft.com/office/powerpoint/2010/main" val="409080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841" y="1294512"/>
            <a:ext cx="5992314" cy="1262428"/>
          </a:xfrm>
        </p:spPr>
        <p:txBody>
          <a:bodyPr>
            <a:noAutofit/>
          </a:bodyPr>
          <a:lstStyle/>
          <a:p>
            <a:pPr algn="ctr"/>
            <a:r>
              <a:rPr lang="ja-JP" altLang="en-US" sz="3200" b="1" dirty="0">
                <a:latin typeface="BIZ UDPゴシック" panose="020B0400000000000000" pitchFamily="50" charset="-128"/>
                <a:ea typeface="BIZ UDPゴシック" panose="020B0400000000000000" pitchFamily="50" charset="-128"/>
              </a:rPr>
              <a:t>②学校教員の皆さまに</a:t>
            </a:r>
            <a:br>
              <a:rPr lang="en-US" altLang="ja-JP" sz="3200" b="1" dirty="0">
                <a:latin typeface="BIZ UDPゴシック" panose="020B0400000000000000" pitchFamily="50" charset="-128"/>
                <a:ea typeface="BIZ UDPゴシック" panose="020B0400000000000000" pitchFamily="50" charset="-128"/>
              </a:rPr>
            </a:br>
            <a:r>
              <a:rPr lang="ja-JP" altLang="en-US" sz="3200" b="1" dirty="0">
                <a:latin typeface="BIZ UDPゴシック" panose="020B0400000000000000" pitchFamily="50" charset="-128"/>
                <a:ea typeface="BIZ UDPゴシック" panose="020B0400000000000000" pitchFamily="50" charset="-128"/>
              </a:rPr>
              <a:t>お願いしたいこと</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Chapter0</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概要</a:t>
            </a:r>
          </a:p>
        </p:txBody>
      </p:sp>
      <p:sp>
        <p:nvSpPr>
          <p:cNvPr id="3" name="正方形/長方形 2"/>
          <p:cNvSpPr/>
          <p:nvPr/>
        </p:nvSpPr>
        <p:spPr>
          <a:xfrm>
            <a:off x="355732" y="3168599"/>
            <a:ext cx="6190541" cy="11703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Ｓｔｅｐ①</a:t>
            </a:r>
          </a:p>
        </p:txBody>
      </p:sp>
      <p:sp>
        <p:nvSpPr>
          <p:cNvPr id="19" name="タイトル 1"/>
          <p:cNvSpPr txBox="1">
            <a:spLocks/>
          </p:cNvSpPr>
          <p:nvPr/>
        </p:nvSpPr>
        <p:spPr>
          <a:xfrm>
            <a:off x="1651635" y="3519956"/>
            <a:ext cx="5915767"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「応募用ツール」をお使いのＰＣに</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ダウンロードしていただきます。</a:t>
            </a:r>
          </a:p>
        </p:txBody>
      </p:sp>
      <p:grpSp>
        <p:nvGrpSpPr>
          <p:cNvPr id="8" name="グループ化 7">
            <a:extLst>
              <a:ext uri="{FF2B5EF4-FFF2-40B4-BE49-F238E27FC236}">
                <a16:creationId xmlns:a16="http://schemas.microsoft.com/office/drawing/2014/main" id="{C32A22C2-8FC3-A6B7-C1D2-CCA543D2B0BB}"/>
              </a:ext>
            </a:extLst>
          </p:cNvPr>
          <p:cNvGrpSpPr/>
          <p:nvPr/>
        </p:nvGrpSpPr>
        <p:grpSpPr>
          <a:xfrm>
            <a:off x="432841" y="3139452"/>
            <a:ext cx="1773148" cy="1076461"/>
            <a:chOff x="432841" y="3139452"/>
            <a:chExt cx="1773148" cy="1076461"/>
          </a:xfrm>
        </p:grpSpPr>
        <p:pic>
          <p:nvPicPr>
            <p:cNvPr id="5" name="図 4"/>
            <p:cNvPicPr>
              <a:picLocks noChangeAspect="1"/>
            </p:cNvPicPr>
            <p:nvPr/>
          </p:nvPicPr>
          <p:blipFill rotWithShape="1">
            <a:blip r:embed="rId2"/>
            <a:srcRect l="48214" r="1"/>
            <a:stretch/>
          </p:blipFill>
          <p:spPr>
            <a:xfrm>
              <a:off x="680138" y="3139452"/>
              <a:ext cx="1525851" cy="1076461"/>
            </a:xfrm>
            <a:prstGeom prst="rect">
              <a:avLst/>
            </a:prstGeom>
          </p:spPr>
        </p:pic>
        <p:sp>
          <p:nvSpPr>
            <p:cNvPr id="6" name="正方形/長方形 5"/>
            <p:cNvSpPr/>
            <p:nvPr/>
          </p:nvSpPr>
          <p:spPr>
            <a:xfrm>
              <a:off x="432841" y="3461817"/>
              <a:ext cx="386312" cy="57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タイトル 1"/>
          <p:cNvSpPr txBox="1">
            <a:spLocks/>
          </p:cNvSpPr>
          <p:nvPr/>
        </p:nvSpPr>
        <p:spPr>
          <a:xfrm>
            <a:off x="3740797" y="2571887"/>
            <a:ext cx="1715985"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はじめの準備</a:t>
            </a:r>
          </a:p>
        </p:txBody>
      </p:sp>
      <p:sp>
        <p:nvSpPr>
          <p:cNvPr id="30" name="正方形/長方形 29"/>
          <p:cNvSpPr/>
          <p:nvPr/>
        </p:nvSpPr>
        <p:spPr>
          <a:xfrm>
            <a:off x="324559" y="4913476"/>
            <a:ext cx="6190541" cy="17670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24559" y="4506538"/>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Ｓｔｅｐ②</a:t>
            </a:r>
          </a:p>
        </p:txBody>
      </p:sp>
      <p:sp>
        <p:nvSpPr>
          <p:cNvPr id="32" name="タイトル 1"/>
          <p:cNvSpPr txBox="1">
            <a:spLocks/>
          </p:cNvSpPr>
          <p:nvPr/>
        </p:nvSpPr>
        <p:spPr>
          <a:xfrm>
            <a:off x="3079125" y="4899648"/>
            <a:ext cx="3550891" cy="1508883"/>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応募作品に同封いただく</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応募者名簿の作成を行います。</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「応募者名簿」のシートに、</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応募する児童・生徒の必要情報を入力していただきます。</a:t>
            </a:r>
          </a:p>
        </p:txBody>
      </p:sp>
      <p:sp>
        <p:nvSpPr>
          <p:cNvPr id="33" name="タイトル 1"/>
          <p:cNvSpPr txBox="1">
            <a:spLocks/>
          </p:cNvSpPr>
          <p:nvPr/>
        </p:nvSpPr>
        <p:spPr>
          <a:xfrm>
            <a:off x="3685473" y="4276685"/>
            <a:ext cx="1826631"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応募者名簿の作成</a:t>
            </a:r>
          </a:p>
        </p:txBody>
      </p:sp>
      <p:sp>
        <p:nvSpPr>
          <p:cNvPr id="34" name="正方形/長方形 33"/>
          <p:cNvSpPr/>
          <p:nvPr/>
        </p:nvSpPr>
        <p:spPr>
          <a:xfrm>
            <a:off x="324559" y="7285602"/>
            <a:ext cx="6190541" cy="17670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24559" y="6878664"/>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Ｓｔｅｐ③</a:t>
            </a:r>
          </a:p>
        </p:txBody>
      </p:sp>
      <p:sp>
        <p:nvSpPr>
          <p:cNvPr id="37" name="タイトル 1"/>
          <p:cNvSpPr txBox="1">
            <a:spLocks/>
          </p:cNvSpPr>
          <p:nvPr/>
        </p:nvSpPr>
        <p:spPr>
          <a:xfrm>
            <a:off x="3685472" y="6648811"/>
            <a:ext cx="1826631"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送付状の作成</a:t>
            </a:r>
          </a:p>
        </p:txBody>
      </p:sp>
      <p:pic>
        <p:nvPicPr>
          <p:cNvPr id="38" name="図 37"/>
          <p:cNvPicPr>
            <a:picLocks noChangeAspect="1"/>
          </p:cNvPicPr>
          <p:nvPr/>
        </p:nvPicPr>
        <p:blipFill rotWithShape="1">
          <a:blip r:embed="rId3"/>
          <a:srcRect l="1390" t="21417" r="63128" b="35502"/>
          <a:stretch/>
        </p:blipFill>
        <p:spPr>
          <a:xfrm>
            <a:off x="525578" y="5004662"/>
            <a:ext cx="2352528" cy="1606670"/>
          </a:xfrm>
          <a:prstGeom prst="rect">
            <a:avLst/>
          </a:prstGeom>
        </p:spPr>
      </p:pic>
      <p:pic>
        <p:nvPicPr>
          <p:cNvPr id="39" name="図 38"/>
          <p:cNvPicPr>
            <a:picLocks noChangeAspect="1"/>
          </p:cNvPicPr>
          <p:nvPr/>
        </p:nvPicPr>
        <p:blipFill rotWithShape="1">
          <a:blip r:embed="rId4"/>
          <a:srcRect l="1367" t="20729" r="64033" b="19672"/>
          <a:stretch/>
        </p:blipFill>
        <p:spPr>
          <a:xfrm>
            <a:off x="525579" y="7400788"/>
            <a:ext cx="1576354" cy="1527392"/>
          </a:xfrm>
          <a:prstGeom prst="rect">
            <a:avLst/>
          </a:prstGeom>
        </p:spPr>
      </p:pic>
      <p:sp>
        <p:nvSpPr>
          <p:cNvPr id="40" name="タイトル 1"/>
          <p:cNvSpPr txBox="1">
            <a:spLocks/>
          </p:cNvSpPr>
          <p:nvPr/>
        </p:nvSpPr>
        <p:spPr>
          <a:xfrm>
            <a:off x="3079124" y="7468762"/>
            <a:ext cx="3550891" cy="1508883"/>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応募作品に同封いただく</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送付状の作成を行います。</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応募者名簿に入力いただいた内容が</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自動反映されるようになっています。</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p:cNvSpPr>
            <a:spLocks noGrp="1"/>
          </p:cNvSpPr>
          <p:nvPr>
            <p:ph type="sldNum" sz="quarter" idx="12"/>
          </p:nvPr>
        </p:nvSpPr>
        <p:spPr/>
        <p:txBody>
          <a:bodyPr/>
          <a:lstStyle/>
          <a:p>
            <a:fld id="{2D530012-DA36-4943-96AD-EE1CFC062846}" type="slidenum">
              <a:rPr kumimoji="1" lang="ja-JP" altLang="en-US" smtClean="0"/>
              <a:t>5</a:t>
            </a:fld>
            <a:endParaRPr kumimoji="1" lang="ja-JP" altLang="en-US"/>
          </a:p>
        </p:txBody>
      </p:sp>
    </p:spTree>
    <p:extLst>
      <p:ext uri="{BB962C8B-B14F-4D97-AF65-F5344CB8AC3E}">
        <p14:creationId xmlns:p14="http://schemas.microsoft.com/office/powerpoint/2010/main" val="156684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5989" y="1352127"/>
            <a:ext cx="6190541" cy="17670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35989" y="865920"/>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Ｓｔｅｐ④</a:t>
            </a:r>
          </a:p>
        </p:txBody>
      </p:sp>
      <p:sp>
        <p:nvSpPr>
          <p:cNvPr id="5" name="正方形/長方形 4"/>
          <p:cNvSpPr/>
          <p:nvPr/>
        </p:nvSpPr>
        <p:spPr>
          <a:xfrm>
            <a:off x="444515" y="181674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5989" y="3583787"/>
            <a:ext cx="6190541" cy="16036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35989" y="3176848"/>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Ｓｔｅｐ⑤</a:t>
            </a:r>
          </a:p>
        </p:txBody>
      </p:sp>
      <p:sp>
        <p:nvSpPr>
          <p:cNvPr id="9" name="タイトル 1"/>
          <p:cNvSpPr txBox="1">
            <a:spLocks/>
          </p:cNvSpPr>
          <p:nvPr/>
        </p:nvSpPr>
        <p:spPr>
          <a:xfrm>
            <a:off x="3696903" y="2946995"/>
            <a:ext cx="1826631"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作品名札の作成</a:t>
            </a:r>
          </a:p>
        </p:txBody>
      </p:sp>
      <p:sp>
        <p:nvSpPr>
          <p:cNvPr id="10" name="正方形/長方形 9"/>
          <p:cNvSpPr/>
          <p:nvPr/>
        </p:nvSpPr>
        <p:spPr>
          <a:xfrm>
            <a:off x="324559" y="5745640"/>
            <a:ext cx="6190541" cy="1801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4559" y="5291489"/>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Ｓｔｅｐ⑥</a:t>
            </a:r>
          </a:p>
        </p:txBody>
      </p:sp>
      <p:sp>
        <p:nvSpPr>
          <p:cNvPr id="12" name="タイトル 1"/>
          <p:cNvSpPr txBox="1">
            <a:spLocks/>
          </p:cNvSpPr>
          <p:nvPr/>
        </p:nvSpPr>
        <p:spPr>
          <a:xfrm>
            <a:off x="3168420" y="5200017"/>
            <a:ext cx="2944543" cy="41773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作品・「応募用ツール」の提出</a:t>
            </a:r>
          </a:p>
        </p:txBody>
      </p:sp>
      <p:sp>
        <p:nvSpPr>
          <p:cNvPr id="16" name="タイトル 1"/>
          <p:cNvSpPr txBox="1">
            <a:spLocks/>
          </p:cNvSpPr>
          <p:nvPr/>
        </p:nvSpPr>
        <p:spPr>
          <a:xfrm>
            <a:off x="3544608" y="721223"/>
            <a:ext cx="2641236"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外字報告書の作成</a:t>
            </a:r>
            <a:endParaRPr lang="en-US" altLang="ja-JP" sz="16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1600" b="1" dirty="0">
                <a:solidFill>
                  <a:srgbClr val="FF0000"/>
                </a:solidFill>
                <a:latin typeface="BIZ UDPゴシック" panose="020B0400000000000000" pitchFamily="50" charset="-128"/>
                <a:ea typeface="BIZ UDPゴシック" panose="020B0400000000000000" pitchFamily="50" charset="-128"/>
              </a:rPr>
              <a:t>（該当がある場合のみ）</a:t>
            </a:r>
          </a:p>
        </p:txBody>
      </p:sp>
      <p:pic>
        <p:nvPicPr>
          <p:cNvPr id="17" name="図 16"/>
          <p:cNvPicPr>
            <a:picLocks noChangeAspect="1"/>
          </p:cNvPicPr>
          <p:nvPr/>
        </p:nvPicPr>
        <p:blipFill rotWithShape="1">
          <a:blip r:embed="rId2"/>
          <a:srcRect l="1494" t="31499" r="67360" b="5535"/>
          <a:stretch/>
        </p:blipFill>
        <p:spPr>
          <a:xfrm>
            <a:off x="575208" y="1452658"/>
            <a:ext cx="1321638" cy="1502908"/>
          </a:xfrm>
          <a:prstGeom prst="rect">
            <a:avLst/>
          </a:prstGeom>
        </p:spPr>
      </p:pic>
      <p:sp>
        <p:nvSpPr>
          <p:cNvPr id="18" name="タイトル 1"/>
          <p:cNvSpPr txBox="1">
            <a:spLocks/>
          </p:cNvSpPr>
          <p:nvPr/>
        </p:nvSpPr>
        <p:spPr>
          <a:xfrm>
            <a:off x="3123640" y="1496604"/>
            <a:ext cx="3245690" cy="1570550"/>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b="1" dirty="0">
                <a:solidFill>
                  <a:schemeClr val="tx1"/>
                </a:solidFill>
                <a:latin typeface="BIZ UDPゴシック" panose="020B0400000000000000" pitchFamily="50" charset="-128"/>
                <a:ea typeface="BIZ UDPゴシック" panose="020B0400000000000000" pitchFamily="50" charset="-128"/>
              </a:rPr>
              <a:t>応募作品に同封いただく</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外字報告書の作成を行います。</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学校名や応募児童・生徒の氏名に外字</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（ＰＣで表示できない漢字）がある場合には、</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「外字報告書」に必要情報を入力いただき</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正しい漢字を手書きで記入していただきます。</a:t>
            </a:r>
          </a:p>
        </p:txBody>
      </p:sp>
      <p:pic>
        <p:nvPicPr>
          <p:cNvPr id="19" name="図 18"/>
          <p:cNvPicPr>
            <a:picLocks noChangeAspect="1"/>
          </p:cNvPicPr>
          <p:nvPr/>
        </p:nvPicPr>
        <p:blipFill rotWithShape="1">
          <a:blip r:embed="rId3"/>
          <a:srcRect l="1292" t="49175" r="53009" b="5038"/>
          <a:stretch/>
        </p:blipFill>
        <p:spPr>
          <a:xfrm>
            <a:off x="499366" y="3667581"/>
            <a:ext cx="2478444" cy="1396812"/>
          </a:xfrm>
          <a:prstGeom prst="rect">
            <a:avLst/>
          </a:prstGeom>
        </p:spPr>
      </p:pic>
      <p:sp>
        <p:nvSpPr>
          <p:cNvPr id="20" name="タイトル 1"/>
          <p:cNvSpPr txBox="1">
            <a:spLocks/>
          </p:cNvSpPr>
          <p:nvPr/>
        </p:nvSpPr>
        <p:spPr>
          <a:xfrm>
            <a:off x="3009522" y="3622471"/>
            <a:ext cx="3485296" cy="872224"/>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b="1" dirty="0">
                <a:solidFill>
                  <a:schemeClr val="tx1"/>
                </a:solidFill>
                <a:latin typeface="BIZ UDPゴシック" panose="020B0400000000000000" pitchFamily="50" charset="-128"/>
                <a:ea typeface="BIZ UDPゴシック" panose="020B0400000000000000" pitchFamily="50" charset="-128"/>
              </a:rPr>
              <a:t>応募作品に貼付けていただく</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作品名札の作成を行います。</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「応募者名簿」に入力した内容が作品名札の</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①県名、②学校名、③</a:t>
            </a:r>
            <a:r>
              <a:rPr lang="en-US" altLang="ja-JP" sz="1200" b="1" dirty="0">
                <a:solidFill>
                  <a:schemeClr val="tx1"/>
                </a:solidFill>
                <a:latin typeface="BIZ UDPゴシック" panose="020B0400000000000000" pitchFamily="50" charset="-128"/>
                <a:ea typeface="BIZ UDPゴシック" panose="020B0400000000000000" pitchFamily="50" charset="-128"/>
              </a:rPr>
              <a:t>JA</a:t>
            </a:r>
            <a:r>
              <a:rPr lang="ja-JP" altLang="en-US" sz="1200" b="1" dirty="0">
                <a:solidFill>
                  <a:schemeClr val="tx1"/>
                </a:solidFill>
                <a:latin typeface="BIZ UDPゴシック" panose="020B0400000000000000" pitchFamily="50" charset="-128"/>
                <a:ea typeface="BIZ UDPゴシック" panose="020B0400000000000000" pitchFamily="50" charset="-128"/>
              </a:rPr>
              <a:t>名が自動反映されます。</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学年・氏名（ﾌﾘｶﾞﾅ・漢字）は手入力をお願いいたします。</a:t>
            </a:r>
          </a:p>
        </p:txBody>
      </p:sp>
      <p:sp>
        <p:nvSpPr>
          <p:cNvPr id="23" name="タイトル 1"/>
          <p:cNvSpPr txBox="1">
            <a:spLocks/>
          </p:cNvSpPr>
          <p:nvPr/>
        </p:nvSpPr>
        <p:spPr>
          <a:xfrm>
            <a:off x="2977810" y="5853708"/>
            <a:ext cx="3422990" cy="1693344"/>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b="1" dirty="0">
                <a:solidFill>
                  <a:schemeClr val="tx1"/>
                </a:solidFill>
                <a:latin typeface="BIZ UDPゴシック" panose="020B0400000000000000" pitchFamily="50" charset="-128"/>
                <a:ea typeface="BIZ UDPゴシック" panose="020B0400000000000000" pitchFamily="50" charset="-128"/>
              </a:rPr>
              <a:t>応募作品と併せて、「応募者名簿」、「送付状」、 「外字報告書」（該当者がいる場合）、「応募数集計シート」および「応募者名簿集計シート」をプリントアウトのうえ、最寄りの</a:t>
            </a:r>
            <a:r>
              <a:rPr lang="en-US" altLang="ja-JP" sz="1200" b="1" dirty="0">
                <a:solidFill>
                  <a:schemeClr val="tx1"/>
                </a:solidFill>
                <a:latin typeface="BIZ UDPゴシック" panose="020B0400000000000000" pitchFamily="50" charset="-128"/>
                <a:ea typeface="BIZ UDPゴシック" panose="020B0400000000000000" pitchFamily="50" charset="-128"/>
              </a:rPr>
              <a:t>JA</a:t>
            </a:r>
            <a:r>
              <a:rPr lang="ja-JP" altLang="en-US" sz="1200" b="1" dirty="0">
                <a:solidFill>
                  <a:schemeClr val="tx1"/>
                </a:solidFill>
                <a:latin typeface="BIZ UDPゴシック" panose="020B0400000000000000" pitchFamily="50" charset="-128"/>
                <a:ea typeface="BIZ UDPゴシック" panose="020B0400000000000000" pitchFamily="50" charset="-128"/>
              </a:rPr>
              <a:t>へご提出ください。 </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なお、「応募数集計シート」および「応募者名簿集計シート」は自動反映されるため、内容を確認のうえ、そのまま出力してご提出ください。</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353537" y="7699308"/>
            <a:ext cx="2770103" cy="338554"/>
          </a:xfrm>
          <a:prstGeom prst="rect">
            <a:avLst/>
          </a:prstGeom>
          <a:solidFill>
            <a:srgbClr val="FFC000"/>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最寄りＪＡに提出するもの</a:t>
            </a:r>
          </a:p>
        </p:txBody>
      </p:sp>
      <p:sp>
        <p:nvSpPr>
          <p:cNvPr id="26" name="テキスト ボックス 25"/>
          <p:cNvSpPr txBox="1"/>
          <p:nvPr/>
        </p:nvSpPr>
        <p:spPr>
          <a:xfrm>
            <a:off x="246215" y="8037862"/>
            <a:ext cx="6347228" cy="1707262"/>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応募作品（名札貼付け済み）</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交通安全ポスターが折れ曲がることのないよう、ダンボール等で挟むなどの保護措置を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施したうえで、ご提出くださいますようお願いいたします。</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応募者名簿　□ 送付状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自動反映　</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外字報告書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該当者がいる場合のみ提出</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応募数</a:t>
            </a:r>
            <a:r>
              <a:rPr kumimoji="1" lang="en-US" altLang="ja-JP" sz="1200" dirty="0">
                <a:latin typeface="BIZ UDPゴシック" panose="020B0400000000000000" pitchFamily="50" charset="-128"/>
                <a:ea typeface="BIZ UDPゴシック" panose="020B0400000000000000" pitchFamily="50" charset="-128"/>
              </a:rPr>
              <a:t>_</a:t>
            </a:r>
            <a:r>
              <a:rPr kumimoji="1" lang="ja-JP" altLang="en-US" sz="1200" dirty="0">
                <a:latin typeface="BIZ UDPゴシック" panose="020B0400000000000000" pitchFamily="50" charset="-128"/>
                <a:ea typeface="BIZ UDPゴシック" panose="020B0400000000000000" pitchFamily="50" charset="-128"/>
              </a:rPr>
              <a:t>集計シート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自動反映　□　応募者名簿</a:t>
            </a:r>
            <a:r>
              <a:rPr kumimoji="1" lang="en-US" altLang="ja-JP" sz="1200" dirty="0">
                <a:latin typeface="BIZ UDPゴシック" panose="020B0400000000000000" pitchFamily="50" charset="-128"/>
                <a:ea typeface="BIZ UDPゴシック" panose="020B0400000000000000" pitchFamily="50" charset="-128"/>
              </a:rPr>
              <a:t>_</a:t>
            </a:r>
            <a:r>
              <a:rPr kumimoji="1" lang="ja-JP" altLang="en-US" sz="1200" dirty="0">
                <a:latin typeface="BIZ UDPゴシック" panose="020B0400000000000000" pitchFamily="50" charset="-128"/>
                <a:ea typeface="BIZ UDPゴシック" panose="020B0400000000000000" pitchFamily="50" charset="-128"/>
              </a:rPr>
              <a:t>集計シート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自動反映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8" name="スライド番号プレースホルダー 27"/>
          <p:cNvSpPr>
            <a:spLocks noGrp="1"/>
          </p:cNvSpPr>
          <p:nvPr>
            <p:ph type="sldNum" sz="quarter" idx="12"/>
          </p:nvPr>
        </p:nvSpPr>
        <p:spPr/>
        <p:txBody>
          <a:bodyPr/>
          <a:lstStyle/>
          <a:p>
            <a:fld id="{2D530012-DA36-4943-96AD-EE1CFC062846}" type="slidenum">
              <a:rPr kumimoji="1" lang="ja-JP" altLang="en-US" sz="1200" smtClean="0"/>
              <a:t>6</a:t>
            </a:fld>
            <a:endParaRPr kumimoji="1" lang="ja-JP" altLang="en-US" sz="1200"/>
          </a:p>
        </p:txBody>
      </p:sp>
      <p:sp>
        <p:nvSpPr>
          <p:cNvPr id="4" name="タイトル 1">
            <a:extLst>
              <a:ext uri="{FF2B5EF4-FFF2-40B4-BE49-F238E27FC236}">
                <a16:creationId xmlns:a16="http://schemas.microsoft.com/office/drawing/2014/main" id="{2C9D510E-134D-737F-51F3-41572FF31BF2}"/>
              </a:ext>
            </a:extLst>
          </p:cNvPr>
          <p:cNvSpPr txBox="1">
            <a:spLocks/>
          </p:cNvSpPr>
          <p:nvPr/>
        </p:nvSpPr>
        <p:spPr>
          <a:xfrm>
            <a:off x="3168420" y="7655288"/>
            <a:ext cx="3326398" cy="527403"/>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b="1" u="sng" dirty="0">
                <a:solidFill>
                  <a:schemeClr val="accent4">
                    <a:lumMod val="50000"/>
                  </a:schemeClr>
                </a:solidFill>
                <a:latin typeface="BIZ UDPゴシック" panose="020B0400000000000000" pitchFamily="50" charset="-128"/>
                <a:ea typeface="BIZ UDPゴシック" panose="020B0400000000000000" pitchFamily="50" charset="-128"/>
              </a:rPr>
              <a:t>応募者名簿等の必要書類をプリントアウトの上作品とあわせてご提出ください。</a:t>
            </a:r>
          </a:p>
        </p:txBody>
      </p:sp>
      <p:pic>
        <p:nvPicPr>
          <p:cNvPr id="8" name="図 7" descr="アイコン&#10;&#10;AI によって生成されたコンテンツは間違っている可能性があります。">
            <a:extLst>
              <a:ext uri="{FF2B5EF4-FFF2-40B4-BE49-F238E27FC236}">
                <a16:creationId xmlns:a16="http://schemas.microsoft.com/office/drawing/2014/main" id="{9A57B787-CF96-ABF3-0B82-1BBCF51BF9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39" y="5964550"/>
            <a:ext cx="2152809" cy="1439014"/>
          </a:xfrm>
          <a:prstGeom prst="rect">
            <a:avLst/>
          </a:prstGeom>
        </p:spPr>
      </p:pic>
    </p:spTree>
    <p:extLst>
      <p:ext uri="{BB962C8B-B14F-4D97-AF65-F5344CB8AC3E}">
        <p14:creationId xmlns:p14="http://schemas.microsoft.com/office/powerpoint/2010/main" val="72601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3" name="正方形/長方形 2"/>
          <p:cNvSpPr/>
          <p:nvPr/>
        </p:nvSpPr>
        <p:spPr>
          <a:xfrm>
            <a:off x="324559" y="3512805"/>
            <a:ext cx="6190541" cy="17670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4559" y="2870243"/>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Ｓｔｅｐ①</a:t>
            </a:r>
          </a:p>
        </p:txBody>
      </p:sp>
      <p:sp>
        <p:nvSpPr>
          <p:cNvPr id="19" name="タイトル 1"/>
          <p:cNvSpPr txBox="1">
            <a:spLocks/>
          </p:cNvSpPr>
          <p:nvPr/>
        </p:nvSpPr>
        <p:spPr>
          <a:xfrm>
            <a:off x="2379351" y="3887223"/>
            <a:ext cx="4135749" cy="1411930"/>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「募集要項」、「応募用ツール使用マニュアル」をご確認のうえ、「応募用ツール」をお使いのＰＣにダウンロードしていただきます。</a:t>
            </a:r>
          </a:p>
        </p:txBody>
      </p:sp>
      <p:grpSp>
        <p:nvGrpSpPr>
          <p:cNvPr id="2" name="グループ化 1">
            <a:extLst>
              <a:ext uri="{FF2B5EF4-FFF2-40B4-BE49-F238E27FC236}">
                <a16:creationId xmlns:a16="http://schemas.microsoft.com/office/drawing/2014/main" id="{875A169F-D45A-8E18-320E-60CDE9C76356}"/>
              </a:ext>
            </a:extLst>
          </p:cNvPr>
          <p:cNvGrpSpPr/>
          <p:nvPr/>
        </p:nvGrpSpPr>
        <p:grpSpPr>
          <a:xfrm>
            <a:off x="433085" y="3715674"/>
            <a:ext cx="1888424" cy="1184837"/>
            <a:chOff x="433085" y="3715674"/>
            <a:chExt cx="1888424" cy="1184837"/>
          </a:xfrm>
        </p:grpSpPr>
        <p:pic>
          <p:nvPicPr>
            <p:cNvPr id="5" name="図 4"/>
            <p:cNvPicPr>
              <a:picLocks noChangeAspect="1"/>
            </p:cNvPicPr>
            <p:nvPr/>
          </p:nvPicPr>
          <p:blipFill rotWithShape="1">
            <a:blip r:embed="rId2"/>
            <a:srcRect l="48214" r="1"/>
            <a:stretch/>
          </p:blipFill>
          <p:spPr>
            <a:xfrm>
              <a:off x="642038" y="3715674"/>
              <a:ext cx="1679471" cy="1184837"/>
            </a:xfrm>
            <a:prstGeom prst="rect">
              <a:avLst/>
            </a:prstGeom>
          </p:spPr>
        </p:pic>
        <p:sp>
          <p:nvSpPr>
            <p:cNvPr id="6" name="正方形/長方形 5"/>
            <p:cNvSpPr/>
            <p:nvPr/>
          </p:nvSpPr>
          <p:spPr>
            <a:xfrm>
              <a:off x="433085" y="3736984"/>
              <a:ext cx="374437" cy="799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タイトル 1"/>
          <p:cNvSpPr txBox="1">
            <a:spLocks/>
          </p:cNvSpPr>
          <p:nvPr/>
        </p:nvSpPr>
        <p:spPr>
          <a:xfrm>
            <a:off x="3702697" y="2601139"/>
            <a:ext cx="1715985" cy="596712"/>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1600" b="1" dirty="0">
                <a:solidFill>
                  <a:schemeClr val="accent4">
                    <a:lumMod val="50000"/>
                  </a:schemeClr>
                </a:solidFill>
                <a:latin typeface="BIZ UDPゴシック" panose="020B0400000000000000" pitchFamily="50" charset="-128"/>
                <a:ea typeface="BIZ UDPゴシック" panose="020B0400000000000000" pitchFamily="50" charset="-128"/>
              </a:rPr>
              <a:t>はじめの準備</a:t>
            </a:r>
          </a:p>
        </p:txBody>
      </p:sp>
      <p:sp>
        <p:nvSpPr>
          <p:cNvPr id="22" name="タイトル 1"/>
          <p:cNvSpPr txBox="1">
            <a:spLocks/>
          </p:cNvSpPr>
          <p:nvPr/>
        </p:nvSpPr>
        <p:spPr>
          <a:xfrm>
            <a:off x="432843" y="1874520"/>
            <a:ext cx="5992314" cy="431848"/>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a:latin typeface="BIZ UDPゴシック" panose="020B0400000000000000" pitchFamily="50" charset="-128"/>
                <a:ea typeface="BIZ UDPゴシック" panose="020B0400000000000000" pitchFamily="50" charset="-128"/>
              </a:rPr>
              <a:t>①はじめの準備</a:t>
            </a:r>
          </a:p>
        </p:txBody>
      </p:sp>
      <p:sp>
        <p:nvSpPr>
          <p:cNvPr id="8" name="スライド番号プレースホルダー 7"/>
          <p:cNvSpPr>
            <a:spLocks noGrp="1"/>
          </p:cNvSpPr>
          <p:nvPr>
            <p:ph type="sldNum" sz="quarter" idx="12"/>
          </p:nvPr>
        </p:nvSpPr>
        <p:spPr/>
        <p:txBody>
          <a:bodyPr/>
          <a:lstStyle/>
          <a:p>
            <a:fld id="{2D530012-DA36-4943-96AD-EE1CFC062846}" type="slidenum">
              <a:rPr kumimoji="1" lang="ja-JP" altLang="en-US" smtClean="0"/>
              <a:t>7</a:t>
            </a:fld>
            <a:endParaRPr kumimoji="1" lang="ja-JP" altLang="en-US"/>
          </a:p>
        </p:txBody>
      </p:sp>
    </p:spTree>
    <p:extLst>
      <p:ext uri="{BB962C8B-B14F-4D97-AF65-F5344CB8AC3E}">
        <p14:creationId xmlns:p14="http://schemas.microsoft.com/office/powerpoint/2010/main" val="265449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18" name="テキスト ボックス 17"/>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応募者名簿</a:t>
            </a:r>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285160" y="8226890"/>
            <a:ext cx="6420439" cy="831514"/>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●コンクールに応募する児童・生徒の情報を入力していただくシートになります。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県名・学校名・ＪＡ名が送付状、作品名札、 応募数集計シート、応募者名簿集計シートに自動反映されます。</a:t>
            </a:r>
          </a:p>
        </p:txBody>
      </p:sp>
      <p:sp>
        <p:nvSpPr>
          <p:cNvPr id="8" name="スライド番号プレースホルダー 7"/>
          <p:cNvSpPr>
            <a:spLocks noGrp="1"/>
          </p:cNvSpPr>
          <p:nvPr>
            <p:ph type="sldNum" sz="quarter" idx="12"/>
          </p:nvPr>
        </p:nvSpPr>
        <p:spPr/>
        <p:txBody>
          <a:bodyPr/>
          <a:lstStyle/>
          <a:p>
            <a:fld id="{2D530012-DA36-4943-96AD-EE1CFC062846}" type="slidenum">
              <a:rPr kumimoji="1" lang="ja-JP" altLang="en-US" smtClean="0"/>
              <a:t>8</a:t>
            </a:fld>
            <a:endParaRPr kumimoji="1" lang="ja-JP" altLang="en-US"/>
          </a:p>
        </p:txBody>
      </p:sp>
      <p:pic>
        <p:nvPicPr>
          <p:cNvPr id="15" name="図 14">
            <a:extLst>
              <a:ext uri="{FF2B5EF4-FFF2-40B4-BE49-F238E27FC236}">
                <a16:creationId xmlns:a16="http://schemas.microsoft.com/office/drawing/2014/main" id="{E7474F36-30F9-BF73-28D5-90D1AD333393}"/>
              </a:ext>
            </a:extLst>
          </p:cNvPr>
          <p:cNvPicPr>
            <a:picLocks noChangeAspect="1"/>
          </p:cNvPicPr>
          <p:nvPr/>
        </p:nvPicPr>
        <p:blipFill>
          <a:blip r:embed="rId2"/>
          <a:stretch>
            <a:fillRect/>
          </a:stretch>
        </p:blipFill>
        <p:spPr>
          <a:xfrm>
            <a:off x="324559" y="3367257"/>
            <a:ext cx="3473629" cy="4540483"/>
          </a:xfrm>
          <a:prstGeom prst="rect">
            <a:avLst/>
          </a:prstGeom>
        </p:spPr>
      </p:pic>
      <p:sp>
        <p:nvSpPr>
          <p:cNvPr id="16" name="四角形吹き出し 6">
            <a:extLst>
              <a:ext uri="{FF2B5EF4-FFF2-40B4-BE49-F238E27FC236}">
                <a16:creationId xmlns:a16="http://schemas.microsoft.com/office/drawing/2014/main" id="{758BE3C0-A22B-7160-881B-7E4A235D69EF}"/>
              </a:ext>
            </a:extLst>
          </p:cNvPr>
          <p:cNvSpPr/>
          <p:nvPr/>
        </p:nvSpPr>
        <p:spPr>
          <a:xfrm>
            <a:off x="4338406" y="5587201"/>
            <a:ext cx="2367193" cy="1823249"/>
          </a:xfrm>
          <a:prstGeom prst="wedgeRectCallout">
            <a:avLst>
              <a:gd name="adj1" fmla="val -77018"/>
              <a:gd name="adj2" fmla="val -4756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1B1DCFD3-6037-20BE-CCFD-0CB6C5A9AFA1}"/>
              </a:ext>
            </a:extLst>
          </p:cNvPr>
          <p:cNvSpPr txBox="1">
            <a:spLocks/>
          </p:cNvSpPr>
          <p:nvPr/>
        </p:nvSpPr>
        <p:spPr>
          <a:xfrm>
            <a:off x="4424484" y="5678758"/>
            <a:ext cx="2195035" cy="1547542"/>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100" dirty="0">
                <a:solidFill>
                  <a:schemeClr val="tx1"/>
                </a:solidFill>
              </a:rPr>
              <a:t>外字がある場合は、必ずフィルタから「〇」を選択し、別シートの外字報告書を併せてご提出ください。 なお、「〇」印の選択および外字報告書の提出がない場合、入賞時には氏名がそのままの表記で賞状や報道資料等に使用されますので、ご注意願います。</a:t>
            </a:r>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BA71BD58-7523-BDBD-15B6-FDA3C5D0A9AC}"/>
              </a:ext>
            </a:extLst>
          </p:cNvPr>
          <p:cNvGrpSpPr/>
          <p:nvPr/>
        </p:nvGrpSpPr>
        <p:grpSpPr>
          <a:xfrm>
            <a:off x="4295877" y="3726386"/>
            <a:ext cx="2367193" cy="1268769"/>
            <a:chOff x="4295877" y="3726386"/>
            <a:chExt cx="2367193" cy="1268769"/>
          </a:xfrm>
        </p:grpSpPr>
        <p:sp>
          <p:nvSpPr>
            <p:cNvPr id="7" name="四角形吹き出し 6"/>
            <p:cNvSpPr/>
            <p:nvPr/>
          </p:nvSpPr>
          <p:spPr>
            <a:xfrm>
              <a:off x="4295877" y="3726386"/>
              <a:ext cx="2367193" cy="1268769"/>
            </a:xfrm>
            <a:prstGeom prst="wedgeRectCallout">
              <a:avLst>
                <a:gd name="adj1" fmla="val -76213"/>
                <a:gd name="adj2" fmla="val 410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txBox="1">
              <a:spLocks/>
            </p:cNvSpPr>
            <p:nvPr/>
          </p:nvSpPr>
          <p:spPr>
            <a:xfrm>
              <a:off x="4338406" y="3736984"/>
              <a:ext cx="2195035" cy="1138428"/>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100" dirty="0">
                  <a:solidFill>
                    <a:schemeClr val="tx1"/>
                  </a:solidFill>
                </a:rPr>
                <a:t>ご不明な点の確認や受賞者発表など、今後の連絡先となりますので、必ずご入力をお願いいたします。なお、今後のご連絡は原則としてメールにてお知らせいたします。</a:t>
              </a:r>
              <a:endParaRPr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31678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1635" y="1043940"/>
            <a:ext cx="3554730" cy="400110"/>
          </a:xfrm>
          <a:prstGeom prst="rect">
            <a:avLst/>
          </a:prstGeom>
          <a:solidFill>
            <a:schemeClr val="bg1"/>
          </a:solidFill>
        </p:spPr>
        <p:txBody>
          <a:bodyPr wrap="square" rtlCol="0">
            <a:spAutoFit/>
          </a:bodyPr>
          <a:lstStyle/>
          <a:p>
            <a:pPr algn="ctr"/>
            <a:r>
              <a:rPr kumimoji="1" lang="en-US" altLang="ja-JP" sz="2000" b="1" dirty="0">
                <a:solidFill>
                  <a:schemeClr val="accent3"/>
                </a:solidFill>
                <a:latin typeface="BIZ UDPゴシック" panose="020B0400000000000000" pitchFamily="50" charset="-128"/>
                <a:ea typeface="BIZ UDPゴシック" panose="020B0400000000000000" pitchFamily="50" charset="-128"/>
              </a:rPr>
              <a:t>Chapter1</a:t>
            </a:r>
            <a:r>
              <a:rPr kumimoji="1" lang="ja-JP" altLang="en-US" sz="2000" b="1" dirty="0">
                <a:solidFill>
                  <a:schemeClr val="accent3"/>
                </a:solidFill>
                <a:latin typeface="BIZ UDPゴシック" panose="020B0400000000000000" pitchFamily="50" charset="-128"/>
                <a:ea typeface="BIZ UDPゴシック" panose="020B0400000000000000" pitchFamily="50" charset="-128"/>
              </a:rPr>
              <a:t>　はじめの準備</a:t>
            </a:r>
          </a:p>
        </p:txBody>
      </p:sp>
      <p:sp>
        <p:nvSpPr>
          <p:cNvPr id="18" name="テキスト ボックス 17"/>
          <p:cNvSpPr txBox="1"/>
          <p:nvPr/>
        </p:nvSpPr>
        <p:spPr>
          <a:xfrm>
            <a:off x="324559" y="2807512"/>
            <a:ext cx="2402689" cy="338554"/>
          </a:xfrm>
          <a:prstGeom prst="rect">
            <a:avLst/>
          </a:prstGeom>
          <a:solidFill>
            <a:schemeClr val="accent3"/>
          </a:solidFill>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送付状</a:t>
            </a:r>
          </a:p>
        </p:txBody>
      </p:sp>
      <p:sp>
        <p:nvSpPr>
          <p:cNvPr id="6" name="正方形/長方形 5"/>
          <p:cNvSpPr/>
          <p:nvPr/>
        </p:nvSpPr>
        <p:spPr>
          <a:xfrm>
            <a:off x="433085" y="3736985"/>
            <a:ext cx="494106" cy="4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81650" y="1243597"/>
            <a:ext cx="5992314" cy="1342724"/>
          </a:xfrm>
          <a:prstGeom prst="rect">
            <a:avLst/>
          </a:prstGeom>
        </p:spPr>
        <p:txBody>
          <a:bodyPr vert="horz" lIns="91440" tIns="45720" rIns="91440" bIns="45720" rtlCol="0" anchor="b">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BIZ UDPゴシック" panose="020B0400000000000000" pitchFamily="50" charset="-128"/>
                <a:ea typeface="BIZ UDPゴシック" panose="020B0400000000000000" pitchFamily="50" charset="-128"/>
              </a:rPr>
              <a:t>②応募用ツールの</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各シートの説明</a:t>
            </a:r>
          </a:p>
        </p:txBody>
      </p:sp>
      <p:sp>
        <p:nvSpPr>
          <p:cNvPr id="23" name="タイトル 1"/>
          <p:cNvSpPr txBox="1">
            <a:spLocks/>
          </p:cNvSpPr>
          <p:nvPr/>
        </p:nvSpPr>
        <p:spPr>
          <a:xfrm>
            <a:off x="324559" y="8656110"/>
            <a:ext cx="6420439" cy="804448"/>
          </a:xfrm>
          <a:prstGeom prst="rect">
            <a:avLst/>
          </a:prstGeom>
        </p:spPr>
        <p:txBody>
          <a:bodyPr vert="horz" lIns="91440" tIns="45720" rIns="91440" bIns="45720" rtlCol="0" anchor="t">
            <a:noAutofit/>
          </a:bodyPr>
          <a:lstStyle>
            <a:lvl1pPr algn="l" defTabSz="342900" rtl="0" eaLnBrk="1" latinLnBrk="0" hangingPunct="1">
              <a:spcBef>
                <a:spcPct val="0"/>
              </a:spcBef>
              <a:buNone/>
              <a:defRPr kumimoji="1" sz="21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400" dirty="0">
                <a:solidFill>
                  <a:schemeClr val="tx1"/>
                </a:solidFill>
                <a:latin typeface="BIZ UDPゴシック" panose="020B0400000000000000" pitchFamily="50" charset="-128"/>
                <a:ea typeface="BIZ UDPゴシック" panose="020B0400000000000000" pitchFamily="50" charset="-128"/>
              </a:rPr>
              <a:t>●応募作品に同封いただく「送付状」の作成シートになります。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「応募者名簿」に入力いただいた内容が自動反映されます。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7"/>
          <p:cNvSpPr>
            <a:spLocks noGrp="1"/>
          </p:cNvSpPr>
          <p:nvPr>
            <p:ph type="sldNum" sz="quarter" idx="12"/>
          </p:nvPr>
        </p:nvSpPr>
        <p:spPr/>
        <p:txBody>
          <a:bodyPr/>
          <a:lstStyle/>
          <a:p>
            <a:fld id="{2D530012-DA36-4943-96AD-EE1CFC062846}" type="slidenum">
              <a:rPr kumimoji="1" lang="ja-JP" altLang="en-US" smtClean="0"/>
              <a:t>9</a:t>
            </a:fld>
            <a:endParaRPr kumimoji="1" lang="ja-JP" altLang="en-US"/>
          </a:p>
        </p:txBody>
      </p:sp>
      <p:pic>
        <p:nvPicPr>
          <p:cNvPr id="11" name="図 10">
            <a:extLst>
              <a:ext uri="{FF2B5EF4-FFF2-40B4-BE49-F238E27FC236}">
                <a16:creationId xmlns:a16="http://schemas.microsoft.com/office/drawing/2014/main" id="{429C869F-ADF9-314F-E5CA-ADBA90781754}"/>
              </a:ext>
            </a:extLst>
          </p:cNvPr>
          <p:cNvPicPr>
            <a:picLocks noChangeAspect="1"/>
          </p:cNvPicPr>
          <p:nvPr/>
        </p:nvPicPr>
        <p:blipFill>
          <a:blip r:embed="rId2"/>
          <a:stretch>
            <a:fillRect/>
          </a:stretch>
        </p:blipFill>
        <p:spPr>
          <a:xfrm>
            <a:off x="310990" y="3367257"/>
            <a:ext cx="3397410" cy="4885074"/>
          </a:xfrm>
          <a:prstGeom prst="rect">
            <a:avLst/>
          </a:prstGeom>
        </p:spPr>
      </p:pic>
    </p:spTree>
    <p:extLst>
      <p:ext uri="{BB962C8B-B14F-4D97-AF65-F5344CB8AC3E}">
        <p14:creationId xmlns:p14="http://schemas.microsoft.com/office/powerpoint/2010/main" val="142665282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配当">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531</TotalTime>
  <Words>1944</Words>
  <Application>Microsoft Office PowerPoint</Application>
  <PresentationFormat>A4 210 x 297 mm</PresentationFormat>
  <Paragraphs>228</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19</vt:i4>
      </vt:variant>
    </vt:vector>
  </HeadingPairs>
  <TitlesOfParts>
    <vt:vector size="28" baseType="lpstr">
      <vt:lpstr>BIZ UDPゴシック</vt:lpstr>
      <vt:lpstr>游ゴシック</vt:lpstr>
      <vt:lpstr>Calibri</vt:lpstr>
      <vt:lpstr>Calibri Light</vt:lpstr>
      <vt:lpstr>Gill Sans MT</vt:lpstr>
      <vt:lpstr>Wingdings</vt:lpstr>
      <vt:lpstr>Wingdings 2</vt:lpstr>
      <vt:lpstr>HDOfficeLightV0</vt:lpstr>
      <vt:lpstr>配当</vt:lpstr>
      <vt:lpstr>PowerPoint プレゼンテーション</vt:lpstr>
      <vt:lpstr>「応募用ツール」の目的</vt:lpstr>
      <vt:lpstr>目　次</vt:lpstr>
      <vt:lpstr>①応募フロー</vt:lpstr>
      <vt:lpstr>②学校教員の皆さまに お願いしたいこと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ＪＡ共済</dc:creator>
  <cp:lastModifiedBy>山中　保</cp:lastModifiedBy>
  <cp:revision>33</cp:revision>
  <cp:lastPrinted>2025-07-03T08:16:52Z</cp:lastPrinted>
  <dcterms:created xsi:type="dcterms:W3CDTF">2025-07-02T03:28:16Z</dcterms:created>
  <dcterms:modified xsi:type="dcterms:W3CDTF">2026-05-29T04:19:36Z</dcterms:modified>
</cp:coreProperties>
</file>