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56" r:id="rId5"/>
    <p:sldId id="257" r:id="rId6"/>
    <p:sldId id="291" r:id="rId7"/>
    <p:sldId id="259" r:id="rId8"/>
    <p:sldId id="261" r:id="rId9"/>
    <p:sldId id="295" r:id="rId10"/>
    <p:sldId id="296" r:id="rId11"/>
    <p:sldId id="263" r:id="rId12"/>
    <p:sldId id="287" r:id="rId13"/>
    <p:sldId id="265" r:id="rId14"/>
    <p:sldId id="266" r:id="rId15"/>
    <p:sldId id="267" r:id="rId16"/>
    <p:sldId id="268" r:id="rId17"/>
    <p:sldId id="269" r:id="rId18"/>
    <p:sldId id="288" r:id="rId19"/>
    <p:sldId id="297" r:id="rId20"/>
    <p:sldId id="294" r:id="rId21"/>
    <p:sldId id="273" r:id="rId22"/>
    <p:sldId id="274" r:id="rId23"/>
    <p:sldId id="275" r:id="rId24"/>
    <p:sldId id="282" r:id="rId25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318E"/>
    <a:srgbClr val="E60012"/>
    <a:srgbClr val="FDD000"/>
    <a:srgbClr val="F39800"/>
    <a:srgbClr val="22AC38"/>
    <a:srgbClr val="DC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988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1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0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176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3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37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38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22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05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85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02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9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F641-14E9-4732-86B3-2EB47305A157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21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CDDDD"/>
          </a:solidFill>
          <a:ln>
            <a:solidFill>
              <a:srgbClr val="DC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F641-14E9-4732-86B3-2EB47305A157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6648-01CE-4822-AC46-D4C93EACD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63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5" y="-2"/>
            <a:ext cx="6480000" cy="916166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2284543" y="6180082"/>
            <a:ext cx="2309744" cy="32582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学校教員様向け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89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45" y="0"/>
            <a:ext cx="646750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3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77924" y="4572000"/>
            <a:ext cx="5702151" cy="250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「応募用ツール」は、</a:t>
            </a:r>
            <a:endParaRPr kumimoji="1" lang="en-US" altLang="ja-JP" sz="1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JA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共済書道コンクールホームページ」から</a:t>
            </a:r>
            <a:endParaRPr kumimoji="1" lang="en-US" altLang="ja-JP" sz="1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ダウンロードしてください。</a:t>
            </a:r>
            <a:endParaRPr kumimoji="1" lang="en-US" altLang="ja-JP" sz="1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ＪＡ共済 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全国小・中学生 書道・交通安全ポスターコンクール</a:t>
            </a:r>
            <a:endParaRPr kumimoji="1" lang="en-US" altLang="ja-JP" sz="1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（ＨＰ－「応募方法」－日本地図から「福井」を選択）</a:t>
            </a:r>
            <a:endParaRPr kumimoji="1" lang="en-US" altLang="ja-JP" sz="1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14400" y="5762625"/>
            <a:ext cx="5076825" cy="3619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427284" y="6181724"/>
            <a:ext cx="467084" cy="252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455859" y="6110848"/>
            <a:ext cx="670266" cy="39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2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検索</a:t>
            </a:r>
            <a:endParaRPr kumimoji="1" lang="en-US" altLang="ja-JP" sz="92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 rot="8469210">
            <a:off x="5779984" y="6351244"/>
            <a:ext cx="147822" cy="190946"/>
          </a:xfrm>
          <a:prstGeom prst="downArrow">
            <a:avLst>
              <a:gd name="adj1" fmla="val 45393"/>
              <a:gd name="adj2" fmla="val 558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61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9" y="-18000"/>
            <a:ext cx="6480241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4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0" y="-8830"/>
            <a:ext cx="6480000" cy="91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8" y="0"/>
            <a:ext cx="6480240" cy="91620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111063" y="2626104"/>
            <a:ext cx="1218458" cy="16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558059" y="2477157"/>
            <a:ext cx="781971" cy="428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硬筆</a:t>
            </a:r>
            <a:endParaRPr kumimoji="1" lang="en-US" altLang="ja-JP" sz="12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53160" y="7096012"/>
            <a:ext cx="644442" cy="449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716" y="7092878"/>
            <a:ext cx="88963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kumimoji="1" lang="en-US" altLang="ja-JP" sz="500" b="1" kern="0" dirty="0">
              <a:latin typeface="+mn-ea"/>
            </a:endParaRPr>
          </a:p>
          <a:p>
            <a:r>
              <a:rPr kumimoji="1" lang="ja-JP" altLang="en-US" sz="1200" b="1" kern="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硬筆の部</a:t>
            </a:r>
            <a:endParaRPr kumimoji="1" lang="en-US" altLang="ja-JP" sz="1200" b="1" kern="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500" b="1" kern="0" dirty="0"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52068" y="7210714"/>
            <a:ext cx="461296" cy="269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2068" y="7086233"/>
            <a:ext cx="88963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kumimoji="1" lang="en-US" altLang="ja-JP" sz="500" b="1" kern="0" dirty="0">
              <a:latin typeface="+mn-ea"/>
            </a:endParaRPr>
          </a:p>
          <a:p>
            <a:r>
              <a:rPr kumimoji="1" lang="ja-JP" altLang="en-US" sz="1200" b="1" kern="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硬筆</a:t>
            </a:r>
            <a:endParaRPr kumimoji="1" lang="en-US" altLang="ja-JP" sz="1200" b="1" kern="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500" b="1" kern="0" dirty="0"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671324" y="6121705"/>
            <a:ext cx="617221" cy="243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80849" y="6039437"/>
            <a:ext cx="88963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kumimoji="1" lang="en-US" altLang="ja-JP" sz="500" b="1" kern="0" dirty="0">
              <a:latin typeface="+mn-ea"/>
            </a:endParaRPr>
          </a:p>
          <a:p>
            <a:r>
              <a:rPr kumimoji="1" lang="ja-JP" altLang="en-US" sz="1200" b="1" kern="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硬筆</a:t>
            </a:r>
            <a:endParaRPr kumimoji="1" lang="en-US" altLang="ja-JP" sz="1200" b="1" kern="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500" b="1" kern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620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9" y="-9000"/>
            <a:ext cx="6480241" cy="9162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035425" y="1434822"/>
            <a:ext cx="2222500" cy="356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01649" y="2049854"/>
            <a:ext cx="5547925" cy="2560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546312" y="5175792"/>
            <a:ext cx="5711614" cy="2570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1074819" y="5424332"/>
            <a:ext cx="5714702" cy="416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 smtClean="0">
                <a:solidFill>
                  <a:srgbClr val="22AC38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学校審査なしの場合</a:t>
            </a:r>
            <a:endParaRPr kumimoji="1" lang="en-US" altLang="ja-JP" sz="1600" b="1" dirty="0" smtClean="0">
              <a:solidFill>
                <a:srgbClr val="22AC38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166691" y="6594221"/>
            <a:ext cx="5000957" cy="128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上記の自動反映に加えて、［部門・学年別小計］の箇所に各学年の</a:t>
            </a:r>
            <a:r>
              <a:rPr kumimoji="1"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総応募数の内訳</a:t>
            </a:r>
            <a:r>
              <a:rPr kumimoji="1" lang="ja-JP" altLang="en-US" sz="1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をご入力ください。</a:t>
            </a:r>
            <a:endParaRPr kumimoji="1" lang="en-US" altLang="ja-JP" sz="12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総応募数内訳は、学校審査で選出された作品・選出されなかった作品を合算した数字を入力してください。</a:t>
            </a:r>
            <a:endParaRPr kumimoji="1" lang="en-US" altLang="ja-JP" sz="10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各学年の総応募数内訳を入力いただくと自動で「合計」と「総応募作品数」が更新されます。</a:t>
            </a:r>
            <a:endParaRPr kumimoji="1" lang="en-US" altLang="ja-JP" sz="1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584306" y="6395938"/>
            <a:ext cx="723899" cy="484314"/>
            <a:chOff x="2894248" y="3975754"/>
            <a:chExt cx="597256" cy="396497"/>
          </a:xfrm>
        </p:grpSpPr>
        <p:sp>
          <p:nvSpPr>
            <p:cNvPr id="38" name="角丸四角形 37"/>
            <p:cNvSpPr/>
            <p:nvPr/>
          </p:nvSpPr>
          <p:spPr>
            <a:xfrm>
              <a:off x="3047650" y="4012294"/>
              <a:ext cx="285531" cy="302124"/>
            </a:xfrm>
            <a:prstGeom prst="roundRect">
              <a:avLst/>
            </a:prstGeom>
            <a:solidFill>
              <a:srgbClr val="F39800"/>
            </a:solidFill>
            <a:ln>
              <a:solidFill>
                <a:srgbClr val="F39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894248" y="3975754"/>
              <a:ext cx="597256" cy="396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latin typeface="+mn-ea"/>
                </a:rPr>
                <a:t>２</a:t>
              </a:r>
              <a:endParaRPr kumimoji="1" lang="ja-JP" altLang="en-US" sz="2400" b="1" dirty="0">
                <a:latin typeface="+mn-ea"/>
              </a:endParaRP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1087175" y="6423920"/>
            <a:ext cx="2791946" cy="350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 smtClean="0">
                <a:solidFill>
                  <a:srgbClr val="F398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学校審査ありの場合</a:t>
            </a:r>
            <a:endParaRPr kumimoji="1" lang="en-US" altLang="ja-JP" sz="1600" b="1" dirty="0" smtClean="0">
              <a:solidFill>
                <a:srgbClr val="F398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166691" y="5757880"/>
            <a:ext cx="4864564" cy="581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「応募者名簿」シートへ入力した</a:t>
            </a:r>
            <a:r>
              <a:rPr kumimoji="1" lang="ja-JP" altLang="en-US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</a:t>
            </a:r>
            <a:r>
              <a:rPr kumimoji="1" lang="ja-JP" altLang="en-US" sz="1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県名］［ＪＡ名／フリガナ］</a:t>
            </a:r>
            <a:endParaRPr kumimoji="1" lang="en-US" altLang="ja-JP" sz="12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［学校名／フリガナ］［担当者名］［応募作品点数］の情報が自動反映されます。</a:t>
            </a:r>
            <a:endParaRPr kumimoji="1" lang="en-US" altLang="ja-JP" sz="12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431" t="25456" r="47292" b="20450"/>
          <a:stretch/>
        </p:blipFill>
        <p:spPr>
          <a:xfrm>
            <a:off x="584306" y="1902608"/>
            <a:ext cx="5635625" cy="340695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1" name="角丸四角形 10"/>
          <p:cNvSpPr/>
          <p:nvPr/>
        </p:nvSpPr>
        <p:spPr>
          <a:xfrm>
            <a:off x="1105497" y="4790521"/>
            <a:ext cx="1614843" cy="467525"/>
          </a:xfrm>
          <a:prstGeom prst="roundRect">
            <a:avLst>
              <a:gd name="adj" fmla="val 4042"/>
            </a:avLst>
          </a:prstGeom>
          <a:noFill/>
          <a:ln w="28575">
            <a:solidFill>
              <a:srgbClr val="F3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11677" y="2202007"/>
            <a:ext cx="3870813" cy="817828"/>
          </a:xfrm>
          <a:prstGeom prst="roundRect">
            <a:avLst>
              <a:gd name="adj" fmla="val 4042"/>
            </a:avLst>
          </a:prstGeom>
          <a:noFill/>
          <a:ln w="28575">
            <a:solidFill>
              <a:srgbClr val="22A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l="53222" t="34539" r="44795" b="61732"/>
          <a:stretch/>
        </p:blipFill>
        <p:spPr>
          <a:xfrm>
            <a:off x="4312103" y="2097973"/>
            <a:ext cx="325626" cy="351016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4666930" y="2202007"/>
            <a:ext cx="1132567" cy="131906"/>
          </a:xfrm>
          <a:prstGeom prst="roundRect">
            <a:avLst>
              <a:gd name="adj" fmla="val 4042"/>
            </a:avLst>
          </a:prstGeom>
          <a:solidFill>
            <a:srgbClr val="22AC38"/>
          </a:solidFill>
          <a:ln w="28575">
            <a:solidFill>
              <a:srgbClr val="22A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 dirty="0" smtClean="0"/>
              <a:t>自動的に反映されます</a:t>
            </a:r>
            <a:endParaRPr kumimoji="1" lang="ja-JP" altLang="en-US" sz="600" b="1" dirty="0"/>
          </a:p>
        </p:txBody>
      </p:sp>
      <p:sp>
        <p:nvSpPr>
          <p:cNvPr id="15" name="角丸四角形 14"/>
          <p:cNvSpPr/>
          <p:nvPr/>
        </p:nvSpPr>
        <p:spPr>
          <a:xfrm>
            <a:off x="5421754" y="3720444"/>
            <a:ext cx="745894" cy="489983"/>
          </a:xfrm>
          <a:prstGeom prst="roundRect">
            <a:avLst>
              <a:gd name="adj" fmla="val 4042"/>
            </a:avLst>
          </a:prstGeom>
          <a:noFill/>
          <a:ln w="28575">
            <a:solidFill>
              <a:srgbClr val="22A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/>
          <a:srcRect l="53222" t="34539" r="44795" b="61732"/>
          <a:stretch/>
        </p:blipFill>
        <p:spPr>
          <a:xfrm>
            <a:off x="5012847" y="3712113"/>
            <a:ext cx="325626" cy="351016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4204395" y="4091672"/>
            <a:ext cx="1132567" cy="131906"/>
          </a:xfrm>
          <a:prstGeom prst="roundRect">
            <a:avLst>
              <a:gd name="adj" fmla="val 4042"/>
            </a:avLst>
          </a:prstGeom>
          <a:solidFill>
            <a:srgbClr val="22AC38"/>
          </a:solidFill>
          <a:ln w="28575">
            <a:solidFill>
              <a:srgbClr val="22A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 dirty="0" smtClean="0"/>
              <a:t>自動的に反映されます</a:t>
            </a:r>
            <a:endParaRPr kumimoji="1" lang="ja-JP" altLang="en-US" sz="600" b="1" dirty="0"/>
          </a:p>
        </p:txBody>
      </p:sp>
      <p:sp>
        <p:nvSpPr>
          <p:cNvPr id="18" name="角丸四角形 17"/>
          <p:cNvSpPr/>
          <p:nvPr/>
        </p:nvSpPr>
        <p:spPr>
          <a:xfrm>
            <a:off x="1087175" y="3583080"/>
            <a:ext cx="1952065" cy="499067"/>
          </a:xfrm>
          <a:prstGeom prst="roundRect">
            <a:avLst>
              <a:gd name="adj" fmla="val 4042"/>
            </a:avLst>
          </a:prstGeom>
          <a:noFill/>
          <a:ln w="28575">
            <a:solidFill>
              <a:srgbClr val="22A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/>
          <a:srcRect l="53222" t="34539" r="44795" b="61732"/>
          <a:stretch/>
        </p:blipFill>
        <p:spPr>
          <a:xfrm>
            <a:off x="2979731" y="3398251"/>
            <a:ext cx="325626" cy="351016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3334558" y="3502285"/>
            <a:ext cx="1132567" cy="131906"/>
          </a:xfrm>
          <a:prstGeom prst="roundRect">
            <a:avLst>
              <a:gd name="adj" fmla="val 4042"/>
            </a:avLst>
          </a:prstGeom>
          <a:solidFill>
            <a:srgbClr val="22AC38"/>
          </a:solidFill>
          <a:ln w="28575">
            <a:solidFill>
              <a:srgbClr val="22A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 dirty="0" smtClean="0"/>
              <a:t>自動的に反映されます</a:t>
            </a:r>
            <a:endParaRPr kumimoji="1" lang="ja-JP" altLang="en-US" sz="600" b="1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2916553" y="4606882"/>
            <a:ext cx="472897" cy="336092"/>
            <a:chOff x="2976326" y="4012294"/>
            <a:chExt cx="425312" cy="326117"/>
          </a:xfrm>
        </p:grpSpPr>
        <p:sp>
          <p:nvSpPr>
            <p:cNvPr id="21" name="角丸四角形 20"/>
            <p:cNvSpPr/>
            <p:nvPr/>
          </p:nvSpPr>
          <p:spPr>
            <a:xfrm>
              <a:off x="3047650" y="4012294"/>
              <a:ext cx="285531" cy="302124"/>
            </a:xfrm>
            <a:prstGeom prst="roundRect">
              <a:avLst/>
            </a:prstGeom>
            <a:solidFill>
              <a:srgbClr val="F39800"/>
            </a:solidFill>
            <a:ln>
              <a:solidFill>
                <a:srgbClr val="F39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976326" y="4012294"/>
              <a:ext cx="425312" cy="3261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latin typeface="+mn-ea"/>
                </a:rPr>
                <a:t>２</a:t>
              </a:r>
              <a:endParaRPr kumimoji="1" lang="ja-JP" altLang="en-US" b="1" dirty="0">
                <a:latin typeface="+mn-ea"/>
              </a:endParaRPr>
            </a:p>
          </p:txBody>
        </p:sp>
      </p:grpSp>
      <p:sp>
        <p:nvSpPr>
          <p:cNvPr id="25" name="角丸四角形 24"/>
          <p:cNvSpPr/>
          <p:nvPr/>
        </p:nvSpPr>
        <p:spPr>
          <a:xfrm>
            <a:off x="5437499" y="4271483"/>
            <a:ext cx="730149" cy="454462"/>
          </a:xfrm>
          <a:prstGeom prst="roundRect">
            <a:avLst>
              <a:gd name="adj" fmla="val 4042"/>
            </a:avLst>
          </a:prstGeom>
          <a:noFill/>
          <a:ln w="28575">
            <a:solidFill>
              <a:srgbClr val="F3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4"/>
          <a:srcRect l="53222" t="34539" r="44795" b="61732"/>
          <a:stretch/>
        </p:blipFill>
        <p:spPr>
          <a:xfrm>
            <a:off x="767380" y="5466547"/>
            <a:ext cx="348931" cy="376138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4381990" y="6722193"/>
            <a:ext cx="245204" cy="144506"/>
            <a:chOff x="3664809" y="5443190"/>
            <a:chExt cx="214312" cy="132302"/>
          </a:xfrm>
        </p:grpSpPr>
        <p:sp>
          <p:nvSpPr>
            <p:cNvPr id="6" name="楕円 5"/>
            <p:cNvSpPr/>
            <p:nvPr/>
          </p:nvSpPr>
          <p:spPr>
            <a:xfrm>
              <a:off x="3726181" y="5466546"/>
              <a:ext cx="88582" cy="915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664809" y="5443190"/>
              <a:ext cx="214312" cy="132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700" b="1" dirty="0" smtClean="0"/>
                <a:t>1</a:t>
              </a:r>
              <a:endParaRPr kumimoji="1" lang="ja-JP" altLang="en-US" sz="700" b="1" dirty="0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1754978" y="4683385"/>
            <a:ext cx="388945" cy="228056"/>
            <a:chOff x="3663497" y="5443190"/>
            <a:chExt cx="214312" cy="132302"/>
          </a:xfrm>
        </p:grpSpPr>
        <p:sp>
          <p:nvSpPr>
            <p:cNvPr id="44" name="楕円 43"/>
            <p:cNvSpPr/>
            <p:nvPr/>
          </p:nvSpPr>
          <p:spPr>
            <a:xfrm>
              <a:off x="3726181" y="5466546"/>
              <a:ext cx="88582" cy="915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663497" y="5443190"/>
              <a:ext cx="214312" cy="132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b="1" dirty="0" smtClean="0"/>
                <a:t>1</a:t>
              </a:r>
              <a:endParaRPr kumimoji="1" lang="ja-JP" altLang="en-US" sz="1000" b="1" dirty="0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5512647" y="7382169"/>
            <a:ext cx="245204" cy="144506"/>
            <a:chOff x="3664809" y="5443190"/>
            <a:chExt cx="214312" cy="132302"/>
          </a:xfrm>
        </p:grpSpPr>
        <p:sp>
          <p:nvSpPr>
            <p:cNvPr id="47" name="楕円 46"/>
            <p:cNvSpPr/>
            <p:nvPr/>
          </p:nvSpPr>
          <p:spPr>
            <a:xfrm>
              <a:off x="3726181" y="5466546"/>
              <a:ext cx="88582" cy="915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664809" y="5443190"/>
              <a:ext cx="214312" cy="132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700" b="1" dirty="0"/>
                <a:t>2</a:t>
              </a:r>
              <a:endParaRPr kumimoji="1" lang="ja-JP" altLang="en-US" sz="700" b="1" dirty="0"/>
            </a:p>
          </p:txBody>
        </p:sp>
      </p:grpSp>
      <p:sp>
        <p:nvSpPr>
          <p:cNvPr id="49" name="角丸四角形 48"/>
          <p:cNvSpPr/>
          <p:nvPr/>
        </p:nvSpPr>
        <p:spPr>
          <a:xfrm>
            <a:off x="2766815" y="4792718"/>
            <a:ext cx="272425" cy="467525"/>
          </a:xfrm>
          <a:prstGeom prst="roundRect">
            <a:avLst>
              <a:gd name="adj" fmla="val 4042"/>
            </a:avLst>
          </a:prstGeom>
          <a:noFill/>
          <a:ln w="28575">
            <a:solidFill>
              <a:srgbClr val="F3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0" name="グループ化 49"/>
          <p:cNvGrpSpPr/>
          <p:nvPr/>
        </p:nvGrpSpPr>
        <p:grpSpPr>
          <a:xfrm>
            <a:off x="2708448" y="4695248"/>
            <a:ext cx="388945" cy="228056"/>
            <a:chOff x="3663497" y="5443190"/>
            <a:chExt cx="214312" cy="132302"/>
          </a:xfrm>
        </p:grpSpPr>
        <p:sp>
          <p:nvSpPr>
            <p:cNvPr id="51" name="楕円 50"/>
            <p:cNvSpPr/>
            <p:nvPr/>
          </p:nvSpPr>
          <p:spPr>
            <a:xfrm>
              <a:off x="3726181" y="5466546"/>
              <a:ext cx="88582" cy="915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3663497" y="5443190"/>
              <a:ext cx="214312" cy="132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b="1" dirty="0"/>
                <a:t>2</a:t>
              </a:r>
              <a:endParaRPr kumimoji="1" lang="ja-JP" altLang="en-US" sz="1000" b="1" dirty="0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4934757" y="4290142"/>
            <a:ext cx="472897" cy="336092"/>
            <a:chOff x="2976326" y="4012294"/>
            <a:chExt cx="425312" cy="326117"/>
          </a:xfrm>
        </p:grpSpPr>
        <p:sp>
          <p:nvSpPr>
            <p:cNvPr id="54" name="角丸四角形 53"/>
            <p:cNvSpPr/>
            <p:nvPr/>
          </p:nvSpPr>
          <p:spPr>
            <a:xfrm>
              <a:off x="3047650" y="4012294"/>
              <a:ext cx="285531" cy="302124"/>
            </a:xfrm>
            <a:prstGeom prst="roundRect">
              <a:avLst/>
            </a:prstGeom>
            <a:solidFill>
              <a:srgbClr val="F39800"/>
            </a:solidFill>
            <a:ln>
              <a:solidFill>
                <a:srgbClr val="F39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2976326" y="4012294"/>
              <a:ext cx="425312" cy="3261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latin typeface="+mn-ea"/>
                </a:rPr>
                <a:t>２</a:t>
              </a:r>
              <a:endParaRPr kumimoji="1" lang="ja-JP" altLang="en-US" b="1" dirty="0">
                <a:latin typeface="+mn-ea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4678556" y="7748402"/>
            <a:ext cx="245204" cy="144506"/>
            <a:chOff x="3664809" y="5443190"/>
            <a:chExt cx="214312" cy="132302"/>
          </a:xfrm>
        </p:grpSpPr>
        <p:sp>
          <p:nvSpPr>
            <p:cNvPr id="57" name="楕円 56"/>
            <p:cNvSpPr/>
            <p:nvPr/>
          </p:nvSpPr>
          <p:spPr>
            <a:xfrm>
              <a:off x="3726181" y="5466546"/>
              <a:ext cx="88582" cy="915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3664809" y="5443190"/>
              <a:ext cx="214312" cy="132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700" b="1" dirty="0" smtClean="0"/>
                <a:t>3</a:t>
              </a:r>
              <a:endParaRPr kumimoji="1" lang="ja-JP" altLang="en-US" sz="700" b="1" dirty="0"/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5251281" y="4283277"/>
            <a:ext cx="388945" cy="228056"/>
            <a:chOff x="3663497" y="5443190"/>
            <a:chExt cx="214312" cy="132302"/>
          </a:xfrm>
        </p:grpSpPr>
        <p:sp>
          <p:nvSpPr>
            <p:cNvPr id="60" name="楕円 59"/>
            <p:cNvSpPr/>
            <p:nvPr/>
          </p:nvSpPr>
          <p:spPr>
            <a:xfrm>
              <a:off x="3726181" y="5466546"/>
              <a:ext cx="88582" cy="915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3663497" y="5443190"/>
              <a:ext cx="214312" cy="132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b="1" dirty="0"/>
                <a:t>2</a:t>
              </a:r>
              <a:endParaRPr kumimoji="1" lang="ja-JP" altLang="en-US" sz="1000" b="1" dirty="0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5245792" y="3759043"/>
            <a:ext cx="388945" cy="228056"/>
            <a:chOff x="3663497" y="5443190"/>
            <a:chExt cx="214312" cy="132302"/>
          </a:xfrm>
        </p:grpSpPr>
        <p:sp>
          <p:nvSpPr>
            <p:cNvPr id="63" name="楕円 62"/>
            <p:cNvSpPr/>
            <p:nvPr/>
          </p:nvSpPr>
          <p:spPr>
            <a:xfrm>
              <a:off x="3726181" y="5466546"/>
              <a:ext cx="88582" cy="915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3663497" y="5443190"/>
              <a:ext cx="214312" cy="132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b="1" dirty="0" smtClean="0"/>
                <a:t>3</a:t>
              </a:r>
              <a:endParaRPr kumimoji="1" lang="ja-JP" altLang="en-US" sz="1000" b="1" dirty="0"/>
            </a:p>
          </p:txBody>
        </p:sp>
      </p:grpSp>
      <p:sp>
        <p:nvSpPr>
          <p:cNvPr id="65" name="正方形/長方形 64"/>
          <p:cNvSpPr/>
          <p:nvPr/>
        </p:nvSpPr>
        <p:spPr>
          <a:xfrm>
            <a:off x="4190857" y="516076"/>
            <a:ext cx="1566993" cy="195365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 dirty="0"/>
          </a:p>
        </p:txBody>
      </p:sp>
      <p:sp>
        <p:nvSpPr>
          <p:cNvPr id="66" name="正方形/長方形 65"/>
          <p:cNvSpPr/>
          <p:nvPr/>
        </p:nvSpPr>
        <p:spPr>
          <a:xfrm>
            <a:off x="4681426" y="485400"/>
            <a:ext cx="685800" cy="235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送付状</a:t>
            </a:r>
            <a:endParaRPr kumimoji="1" lang="ja-JP" altLang="en-US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264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88880" y="-9000"/>
            <a:ext cx="6480240" cy="9162000"/>
            <a:chOff x="188880" y="-9000"/>
            <a:chExt cx="6480240" cy="91620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880" y="-9000"/>
              <a:ext cx="6480240" cy="9162000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4997905" y="1060268"/>
              <a:ext cx="685800" cy="195943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b="1" dirty="0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943750" y="1021080"/>
              <a:ext cx="685800" cy="2351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硬筆</a:t>
              </a:r>
              <a:endPara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78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000" y="-8830"/>
            <a:ext cx="6480000" cy="9161661"/>
            <a:chOff x="189000" y="-8830"/>
            <a:chExt cx="6480000" cy="9161661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89000" y="-8830"/>
              <a:ext cx="6480000" cy="9161661"/>
              <a:chOff x="189000" y="-8830"/>
              <a:chExt cx="6480000" cy="9161661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9000" y="-8830"/>
                <a:ext cx="6480000" cy="9161661"/>
              </a:xfrm>
              <a:prstGeom prst="rect">
                <a:avLst/>
              </a:prstGeom>
            </p:spPr>
          </p:pic>
          <p:sp>
            <p:nvSpPr>
              <p:cNvPr id="3" name="角丸四角形 2"/>
              <p:cNvSpPr/>
              <p:nvPr/>
            </p:nvSpPr>
            <p:spPr>
              <a:xfrm>
                <a:off x="3635829" y="5323114"/>
                <a:ext cx="2383971" cy="339634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l="33538" t="64615" r="44288" b="9957"/>
            <a:stretch/>
          </p:blipFill>
          <p:spPr>
            <a:xfrm>
              <a:off x="3831772" y="5954485"/>
              <a:ext cx="1436914" cy="2329544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4293507" y="6498772"/>
              <a:ext cx="609600" cy="620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書道</a:t>
              </a:r>
              <a:r>
                <a:rPr kumimoji="1" lang="en-US" altLang="ja-JP" sz="10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/</a:t>
              </a:r>
              <a:r>
                <a:rPr kumimoji="1" lang="ja-JP" altLang="en-US" sz="10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硬筆</a:t>
              </a:r>
              <a:endParaRPr kumimoji="1"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82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94553" y="-980"/>
            <a:ext cx="6468201" cy="9144979"/>
            <a:chOff x="194553" y="-980"/>
            <a:chExt cx="6468201" cy="9144979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553" y="-980"/>
              <a:ext cx="6468201" cy="9144979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4005943" y="1012371"/>
              <a:ext cx="1905000" cy="283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1149350" y="2911142"/>
            <a:ext cx="3949700" cy="4321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874" t="24567" r="76761" b="13420"/>
          <a:stretch/>
        </p:blipFill>
        <p:spPr>
          <a:xfrm>
            <a:off x="1970534" y="2834942"/>
            <a:ext cx="2925316" cy="456265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7" name="正方形/長方形 6"/>
          <p:cNvSpPr/>
          <p:nvPr/>
        </p:nvSpPr>
        <p:spPr>
          <a:xfrm>
            <a:off x="1970534" y="6595035"/>
            <a:ext cx="1862326" cy="400125"/>
          </a:xfrm>
          <a:prstGeom prst="rect">
            <a:avLst/>
          </a:prstGeom>
          <a:noFill/>
          <a:ln w="28575">
            <a:solidFill>
              <a:srgbClr val="FD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437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5" y="-84039"/>
            <a:ext cx="6586390" cy="93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2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0" y="0"/>
            <a:ext cx="6480000" cy="91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7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9376" t="9069" r="9216" b="9559"/>
          <a:stretch/>
        </p:blipFill>
        <p:spPr>
          <a:xfrm>
            <a:off x="197385" y="0"/>
            <a:ext cx="645741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1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89000" y="-8830"/>
            <a:ext cx="6480000" cy="9161661"/>
            <a:chOff x="189000" y="-8830"/>
            <a:chExt cx="6480000" cy="916166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000" y="-8830"/>
              <a:ext cx="6480000" cy="9161661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4976261" y="4298552"/>
              <a:ext cx="770021" cy="1151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3"/>
            <a:srcRect b="12841"/>
            <a:stretch/>
          </p:blipFill>
          <p:spPr>
            <a:xfrm>
              <a:off x="4976262" y="4298553"/>
              <a:ext cx="770020" cy="1137047"/>
            </a:xfrm>
            <a:prstGeom prst="rect">
              <a:avLst/>
            </a:prstGeom>
          </p:spPr>
        </p:pic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8943CD-0DEB-4DC2-A7D4-DFD5CCC4ADBA}"/>
              </a:ext>
            </a:extLst>
          </p:cNvPr>
          <p:cNvSpPr txBox="1"/>
          <p:nvPr/>
        </p:nvSpPr>
        <p:spPr>
          <a:xfrm>
            <a:off x="1316882" y="6671416"/>
            <a:ext cx="422423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kumimoji="1" lang="ja-JP" altLang="en-US" sz="14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最寄りのＪＡへご提出ください</a:t>
            </a:r>
            <a:r>
              <a:rPr kumimoji="1" lang="ja-JP" altLang="en-US" sz="14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en-US" altLang="ja-JP" sz="1400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Bef>
                <a:spcPts val="300"/>
              </a:spcBef>
            </a:pPr>
            <a:endParaRPr kumimoji="1"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直接全共連</a:t>
            </a: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福井県本部へ送付する場合は、下記まで送付ください。</a:t>
            </a:r>
          </a:p>
          <a:p>
            <a:pPr algn="ctr">
              <a:spcBef>
                <a:spcPts val="300"/>
              </a:spcBef>
            </a:pP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kumimoji="1"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910-8688</a:t>
            </a:r>
          </a:p>
          <a:p>
            <a:pPr algn="ctr">
              <a:spcBef>
                <a:spcPts val="300"/>
              </a:spcBef>
            </a:pP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福井県福井市大手３丁目</a:t>
            </a:r>
            <a:r>
              <a:rPr kumimoji="1"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2-18</a:t>
            </a:r>
          </a:p>
          <a:p>
            <a:pPr algn="ctr">
              <a:spcBef>
                <a:spcPts val="300"/>
              </a:spcBef>
            </a:pP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ＪＡ共済連福井普及事業部書道コンクール係宛</a:t>
            </a:r>
          </a:p>
          <a:p>
            <a:pPr algn="ctr">
              <a:spcBef>
                <a:spcPts val="300"/>
              </a:spcBef>
            </a:pP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電話番号：</a:t>
            </a:r>
            <a:r>
              <a:rPr kumimoji="1"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0776-27-8273</a:t>
            </a:r>
            <a:endParaRPr kumimoji="1"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1596" t="25776" r="42066" b="20139"/>
          <a:stretch/>
        </p:blipFill>
        <p:spPr>
          <a:xfrm>
            <a:off x="3405694" y="4511041"/>
            <a:ext cx="1364426" cy="7367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01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159933" y="4070653"/>
            <a:ext cx="4555067" cy="1064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0" y="-8830"/>
            <a:ext cx="6480000" cy="916166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3CBFA0-F740-4F24-8537-780D39431816}"/>
              </a:ext>
            </a:extLst>
          </p:cNvPr>
          <p:cNvSpPr/>
          <p:nvPr/>
        </p:nvSpPr>
        <p:spPr>
          <a:xfrm>
            <a:off x="1159933" y="4115549"/>
            <a:ext cx="4555067" cy="1064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BF1D39-8596-44FA-902A-9BD4C72930D1}"/>
              </a:ext>
            </a:extLst>
          </p:cNvPr>
          <p:cNvSpPr txBox="1"/>
          <p:nvPr/>
        </p:nvSpPr>
        <p:spPr>
          <a:xfrm>
            <a:off x="1143759" y="4096233"/>
            <a:ext cx="4570483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福井県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本部　普及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事業部のメールアドレス</a:t>
            </a:r>
          </a:p>
          <a:p>
            <a:pPr algn="ctr">
              <a:spcBef>
                <a:spcPts val="300"/>
              </a:spcBef>
            </a:pP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20-fukyujigyoubu@ja-kyosai.or.jp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467151" y="5956539"/>
            <a:ext cx="4084563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書道コンクール</a:t>
            </a:r>
            <a:r>
              <a:rPr kumimoji="1" lang="en-US" altLang="ja-JP" sz="1050" dirty="0" smtClean="0">
                <a:solidFill>
                  <a:schemeClr val="tx1"/>
                </a:solidFill>
              </a:rPr>
              <a:t>】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●●学校　応募データの送付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56657" y="7489371"/>
            <a:ext cx="1415143" cy="145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467151" y="7450244"/>
            <a:ext cx="4084563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書道コンクール</a:t>
            </a:r>
            <a:r>
              <a:rPr kumimoji="1" lang="en-US" altLang="ja-JP" sz="1050" dirty="0" smtClean="0">
                <a:solidFill>
                  <a:schemeClr val="tx1"/>
                </a:solidFill>
              </a:rPr>
              <a:t>】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●●学校　パスワードの送付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70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13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-900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8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0" y="0"/>
            <a:ext cx="6480240" cy="9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4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9" y="0"/>
            <a:ext cx="6480241" cy="9162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809782" y="4972050"/>
            <a:ext cx="1809968" cy="620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7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7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事前に学校審査にて</a:t>
            </a:r>
            <a:r>
              <a:rPr kumimoji="1" lang="ja-JP" altLang="en-US" sz="7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１学級５点程度に絞り込んで応募いただければ幸いです。</a:t>
            </a:r>
            <a:endParaRPr kumimoji="1" lang="en-US" altLang="ja-JP" sz="7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496158" y="3830320"/>
            <a:ext cx="1809968" cy="620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endParaRPr kumimoji="1" lang="en-US" altLang="ja-JP" sz="6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39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0" y="-8830"/>
            <a:ext cx="6480000" cy="916166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809625" y="5862802"/>
            <a:ext cx="1723697" cy="451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学校審査ありの場合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09625" y="7217661"/>
            <a:ext cx="5267259" cy="1235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67026" y="7146512"/>
            <a:ext cx="3269596" cy="1398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応募作品に同封いただく送付状の作成を行います。応募作品点数は、応募者名簿の学年欄入力数が自動反映されます。参加賞は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１人１点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とし、希望数量を手入力してください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en-US" altLang="ja-JP" sz="11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学校審査ありの場合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総応募数の内訳も手入力にて報告してください。</a:t>
            </a:r>
            <a:endParaRPr kumimoji="1" lang="en-US" altLang="ja-JP" sz="11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471" t="25117" r="42091" b="20163"/>
          <a:stretch/>
        </p:blipFill>
        <p:spPr>
          <a:xfrm>
            <a:off x="781050" y="7284336"/>
            <a:ext cx="2143125" cy="116881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543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97" y="-17884"/>
            <a:ext cx="6492805" cy="91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9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0" y="-8830"/>
            <a:ext cx="6480000" cy="916166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333297" y="5454869"/>
            <a:ext cx="3819003" cy="220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085558" y="4855454"/>
            <a:ext cx="1481218" cy="1398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700" b="1" dirty="0" smtClean="0">
                <a:solidFill>
                  <a:srgbClr val="7E318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送付状</a:t>
            </a:r>
            <a:endParaRPr kumimoji="1" lang="en-US" altLang="ja-JP" sz="1700" b="1" dirty="0" smtClean="0">
              <a:solidFill>
                <a:srgbClr val="7E318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061960" y="1383791"/>
            <a:ext cx="2128632" cy="572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104000" y="978193"/>
            <a:ext cx="2048300" cy="1092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1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1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シートはデータ上から削除しないようお願いいたします。</a:t>
            </a:r>
            <a:endParaRPr kumimoji="1" lang="en-US" altLang="ja-JP" sz="11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47773" y="8217120"/>
            <a:ext cx="5291077" cy="193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04661" y="7767675"/>
            <a:ext cx="5953339" cy="1092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作品応募時に同封いただく「送付状」の作成シートになります。</a:t>
            </a:r>
            <a:endParaRPr kumimoji="1" lang="en-US" altLang="ja-JP" sz="1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04661" y="6014672"/>
            <a:ext cx="4934164" cy="1976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1399" t="25333" r="42039" b="19910"/>
          <a:stretch/>
        </p:blipFill>
        <p:spPr>
          <a:xfrm>
            <a:off x="1209300" y="5792555"/>
            <a:ext cx="4439400" cy="241749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207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7" y="-3926"/>
            <a:ext cx="6459166" cy="913220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7235" t="33836" r="7088" b="4939"/>
          <a:stretch/>
        </p:blipFill>
        <p:spPr>
          <a:xfrm>
            <a:off x="661987" y="342900"/>
            <a:ext cx="5534025" cy="559117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6820" t="3629" r="6901" b="66413"/>
          <a:stretch/>
        </p:blipFill>
        <p:spPr>
          <a:xfrm>
            <a:off x="633247" y="5934075"/>
            <a:ext cx="5591503" cy="27432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/>
          <a:srcRect l="38333" t="50741" r="26531" b="45385"/>
          <a:stretch/>
        </p:blipFill>
        <p:spPr>
          <a:xfrm>
            <a:off x="856110" y="8283591"/>
            <a:ext cx="5168900" cy="320650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834053" y="8307183"/>
            <a:ext cx="456709" cy="13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752927" y="8161346"/>
            <a:ext cx="781971" cy="428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硬筆の部</a:t>
            </a:r>
            <a:endParaRPr kumimoji="1" lang="en-US" altLang="ja-JP" sz="9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60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95246" y="0"/>
            <a:ext cx="6477928" cy="9158730"/>
            <a:chOff x="195246" y="0"/>
            <a:chExt cx="6477928" cy="9158730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95246" y="0"/>
              <a:ext cx="6477928" cy="9158730"/>
              <a:chOff x="195246" y="0"/>
              <a:chExt cx="6477928" cy="9158730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5246" y="0"/>
                <a:ext cx="6477928" cy="9158730"/>
              </a:xfrm>
              <a:prstGeom prst="rect">
                <a:avLst/>
              </a:prstGeom>
            </p:spPr>
          </p:pic>
          <p:sp>
            <p:nvSpPr>
              <p:cNvPr id="3" name="正方形/長方形 2"/>
              <p:cNvSpPr/>
              <p:nvPr/>
            </p:nvSpPr>
            <p:spPr>
              <a:xfrm>
                <a:off x="576943" y="5943600"/>
                <a:ext cx="5627914" cy="27649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endParaRPr kumimoji="1" lang="ja-JP" altLang="en-US"/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3526972" y="468086"/>
              <a:ext cx="132805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kumimoji="1" lang="ja-JP" altLang="en-US" sz="1600" b="1" dirty="0" smtClean="0">
                  <a:solidFill>
                    <a:srgbClr val="7030A0"/>
                  </a:solidFill>
                  <a:latin typeface="+mn-ea"/>
                </a:rPr>
                <a:t>硬筆</a:t>
              </a:r>
              <a:endParaRPr kumimoji="1" lang="ja-JP" altLang="en-US" sz="1600" b="1" dirty="0">
                <a:solidFill>
                  <a:srgbClr val="7030A0"/>
                </a:solidFill>
                <a:latin typeface="+mn-ea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38333" t="50741" r="26531" b="45385"/>
          <a:stretch/>
        </p:blipFill>
        <p:spPr>
          <a:xfrm>
            <a:off x="857250" y="2667002"/>
            <a:ext cx="5168900" cy="3206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8644" t="15179" r="12473" b="21582"/>
          <a:stretch/>
        </p:blipFill>
        <p:spPr>
          <a:xfrm>
            <a:off x="1828800" y="2681291"/>
            <a:ext cx="490538" cy="161925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76943" y="372836"/>
            <a:ext cx="5627914" cy="5562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/>
          <a:srcRect l="41250" t="42408" r="28577" b="32148"/>
          <a:stretch/>
        </p:blipFill>
        <p:spPr>
          <a:xfrm>
            <a:off x="669354" y="468086"/>
            <a:ext cx="5529712" cy="262293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/>
          <a:srcRect l="7278" t="35159" r="7573" b="35715"/>
          <a:stretch/>
        </p:blipFill>
        <p:spPr>
          <a:xfrm>
            <a:off x="689603" y="446052"/>
            <a:ext cx="5518150" cy="26670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851459" y="881145"/>
            <a:ext cx="1936750" cy="2091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/>
          <a:srcRect l="1022" t="24568" r="76799" b="13497"/>
          <a:stretch/>
        </p:blipFill>
        <p:spPr>
          <a:xfrm>
            <a:off x="1183664" y="881145"/>
            <a:ext cx="1326356" cy="208331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3" name="正方形/長方形 12"/>
          <p:cNvSpPr/>
          <p:nvPr/>
        </p:nvSpPr>
        <p:spPr>
          <a:xfrm>
            <a:off x="2645719" y="2186519"/>
            <a:ext cx="3419872" cy="526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758733" y="1929153"/>
            <a:ext cx="4546877" cy="1092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20" b="1" dirty="0" smtClean="0">
                <a:solidFill>
                  <a:srgbClr val="7E318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名札の作成には配布用資料か、</a:t>
            </a:r>
            <a:endParaRPr kumimoji="1" lang="en-US" altLang="ja-JP" sz="920" b="1" dirty="0" smtClean="0">
              <a:solidFill>
                <a:srgbClr val="7E318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920" b="1" dirty="0" smtClean="0">
                <a:solidFill>
                  <a:srgbClr val="7E318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「作品名札</a:t>
            </a:r>
            <a:r>
              <a:rPr kumimoji="1" lang="en-US" altLang="ja-JP" sz="920" b="1" dirty="0" smtClean="0">
                <a:solidFill>
                  <a:srgbClr val="7E318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_</a:t>
            </a:r>
            <a:r>
              <a:rPr kumimoji="1" lang="ja-JP" altLang="en-US" sz="920" b="1" dirty="0" smtClean="0">
                <a:solidFill>
                  <a:srgbClr val="7E318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条幅」「作品名札</a:t>
            </a:r>
            <a:r>
              <a:rPr kumimoji="1" lang="en-US" altLang="ja-JP" sz="920" b="1" dirty="0" smtClean="0">
                <a:solidFill>
                  <a:srgbClr val="7E318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_</a:t>
            </a:r>
            <a:r>
              <a:rPr kumimoji="1" lang="ja-JP" altLang="en-US" sz="920" b="1" dirty="0" smtClean="0">
                <a:solidFill>
                  <a:srgbClr val="7E318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半紙」「作品名札</a:t>
            </a:r>
            <a:r>
              <a:rPr kumimoji="1" lang="en-US" altLang="ja-JP" sz="920" b="1" dirty="0" smtClean="0">
                <a:solidFill>
                  <a:srgbClr val="7E318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_</a:t>
            </a:r>
            <a:r>
              <a:rPr kumimoji="1" lang="ja-JP" altLang="en-US" sz="920" b="1" dirty="0" smtClean="0">
                <a:solidFill>
                  <a:srgbClr val="7E318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硬筆」</a:t>
            </a:r>
            <a:endParaRPr kumimoji="1" lang="en-US" altLang="ja-JP" sz="920" b="1" dirty="0" smtClean="0">
              <a:solidFill>
                <a:srgbClr val="7E318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920" b="1" dirty="0" smtClean="0">
                <a:solidFill>
                  <a:srgbClr val="7E318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シートをご使用ください。</a:t>
            </a:r>
            <a:endParaRPr kumimoji="1" lang="en-US" altLang="ja-JP" sz="920" b="1" dirty="0" smtClean="0">
              <a:solidFill>
                <a:srgbClr val="7E318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90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50B6832D-2FF6-4EE5-85BA-F3CB653A9BF3}" vid="{D843106C-97C0-4D42-BF3C-7425D751B9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888</TotalTime>
  <Words>421</Words>
  <Application>Microsoft Office PowerPoint</Application>
  <PresentationFormat>画面に合わせる (4:3)</PresentationFormat>
  <Paragraphs>66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栗原 僚平</dc:creator>
  <cp:lastModifiedBy>ＪＡ共済</cp:lastModifiedBy>
  <cp:revision>99</cp:revision>
  <dcterms:created xsi:type="dcterms:W3CDTF">2021-05-20T06:16:43Z</dcterms:created>
  <dcterms:modified xsi:type="dcterms:W3CDTF">2024-05-16T07:51:44Z</dcterms:modified>
</cp:coreProperties>
</file>